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5" d="100"/>
          <a:sy n="95" d="100"/>
        </p:scale>
        <p:origin x="-360"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F85ED7-97D6-4E8F-94F6-35B9359B09D3}" type="datetimeFigureOut">
              <a:rPr lang="pt-PT" smtClean="0"/>
              <a:t>17-02-2020</a:t>
            </a:fld>
            <a:endParaRPr lang="pt-PT"/>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592881-6020-489D-B124-81511D2E69C1}" type="slidenum">
              <a:rPr lang="pt-PT" smtClean="0"/>
              <a:t>‹nº›</a:t>
            </a:fld>
            <a:endParaRPr lang="pt-PT"/>
          </a:p>
        </p:txBody>
      </p:sp>
    </p:spTree>
    <p:extLst>
      <p:ext uri="{BB962C8B-B14F-4D97-AF65-F5344CB8AC3E}">
        <p14:creationId xmlns:p14="http://schemas.microsoft.com/office/powerpoint/2010/main" val="2180145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10"/>
          </p:nvPr>
        </p:nvSpPr>
        <p:spPr/>
        <p:txBody>
          <a:bodyPr/>
          <a:lstStyle/>
          <a:p>
            <a:fld id="{97592881-6020-489D-B124-81511D2E69C1}" type="slidenum">
              <a:rPr lang="pt-PT" smtClean="0"/>
              <a:t>3</a:t>
            </a:fld>
            <a:endParaRPr lang="pt-PT"/>
          </a:p>
        </p:txBody>
      </p:sp>
    </p:spTree>
    <p:extLst>
      <p:ext uri="{BB962C8B-B14F-4D97-AF65-F5344CB8AC3E}">
        <p14:creationId xmlns:p14="http://schemas.microsoft.com/office/powerpoint/2010/main" val="3074791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pt-PT"/>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pt-PT"/>
          </a:p>
        </p:txBody>
      </p:sp>
      <p:sp>
        <p:nvSpPr>
          <p:cNvPr id="4" name="Marcador de Posição da Data 3"/>
          <p:cNvSpPr>
            <a:spLocks noGrp="1"/>
          </p:cNvSpPr>
          <p:nvPr>
            <p:ph type="dt" sz="half" idx="10"/>
          </p:nvPr>
        </p:nvSpPr>
        <p:spPr/>
        <p:txBody>
          <a:bodyPr/>
          <a:lstStyle/>
          <a:p>
            <a:fld id="{F7262DB6-09C5-45A4-BE1E-2B0DC0DD763E}"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AA2517E-AE6F-4823-A414-9099BA592C1D}" type="slidenum">
              <a:rPr lang="pt-PT" smtClean="0"/>
              <a:t>‹nº›</a:t>
            </a:fld>
            <a:endParaRPr lang="pt-PT"/>
          </a:p>
        </p:txBody>
      </p:sp>
    </p:spTree>
    <p:extLst>
      <p:ext uri="{BB962C8B-B14F-4D97-AF65-F5344CB8AC3E}">
        <p14:creationId xmlns:p14="http://schemas.microsoft.com/office/powerpoint/2010/main" val="1998778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F7262DB6-09C5-45A4-BE1E-2B0DC0DD763E}"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AA2517E-AE6F-4823-A414-9099BA592C1D}" type="slidenum">
              <a:rPr lang="pt-PT" smtClean="0"/>
              <a:t>‹nº›</a:t>
            </a:fld>
            <a:endParaRPr lang="pt-PT"/>
          </a:p>
        </p:txBody>
      </p:sp>
    </p:spTree>
    <p:extLst>
      <p:ext uri="{BB962C8B-B14F-4D97-AF65-F5344CB8AC3E}">
        <p14:creationId xmlns:p14="http://schemas.microsoft.com/office/powerpoint/2010/main" val="1064483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Marcador de Posição da Data 3"/>
          <p:cNvSpPr>
            <a:spLocks noGrp="1"/>
          </p:cNvSpPr>
          <p:nvPr>
            <p:ph type="dt" sz="half" idx="10"/>
          </p:nvPr>
        </p:nvSpPr>
        <p:spPr/>
        <p:txBody>
          <a:bodyPr/>
          <a:lstStyle/>
          <a:p>
            <a:fld id="{F7262DB6-09C5-45A4-BE1E-2B0DC0DD763E}"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AA2517E-AE6F-4823-A414-9099BA592C1D}" type="slidenum">
              <a:rPr lang="pt-PT" smtClean="0"/>
              <a:t>‹nº›</a:t>
            </a:fld>
            <a:endParaRPr lang="pt-PT"/>
          </a:p>
        </p:txBody>
      </p:sp>
    </p:spTree>
    <p:extLst>
      <p:ext uri="{BB962C8B-B14F-4D97-AF65-F5344CB8AC3E}">
        <p14:creationId xmlns:p14="http://schemas.microsoft.com/office/powerpoint/2010/main" val="508176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a Data 4"/>
          <p:cNvSpPr>
            <a:spLocks noGrp="1"/>
          </p:cNvSpPr>
          <p:nvPr>
            <p:ph type="dt" sz="half" idx="10"/>
          </p:nvPr>
        </p:nvSpPr>
        <p:spPr/>
        <p:txBody>
          <a:bodyPr/>
          <a:lstStyle/>
          <a:p>
            <a:fld id="{F7262DB6-09C5-45A4-BE1E-2B0DC0DD763E}" type="datetimeFigureOut">
              <a:rPr lang="pt-PT" smtClean="0"/>
              <a:t>17-02-2020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EAA2517E-AE6F-4823-A414-9099BA592C1D}" type="slidenum">
              <a:rPr lang="pt-PT" smtClean="0"/>
              <a:t>‹nº›</a:t>
            </a:fld>
            <a:endParaRPr lang="pt-PT"/>
          </a:p>
        </p:txBody>
      </p:sp>
    </p:spTree>
    <p:extLst>
      <p:ext uri="{BB962C8B-B14F-4D97-AF65-F5344CB8AC3E}">
        <p14:creationId xmlns:p14="http://schemas.microsoft.com/office/powerpoint/2010/main" val="4050496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7" name="Marcador de Posição da Data 6"/>
          <p:cNvSpPr>
            <a:spLocks noGrp="1"/>
          </p:cNvSpPr>
          <p:nvPr>
            <p:ph type="dt" sz="half" idx="10"/>
          </p:nvPr>
        </p:nvSpPr>
        <p:spPr/>
        <p:txBody>
          <a:bodyPr/>
          <a:lstStyle/>
          <a:p>
            <a:fld id="{F7262DB6-09C5-45A4-BE1E-2B0DC0DD763E}" type="datetimeFigureOut">
              <a:rPr lang="pt-PT" smtClean="0"/>
              <a:t>17-02-2020</a:t>
            </a:fld>
            <a:endParaRPr lang="pt-PT"/>
          </a:p>
        </p:txBody>
      </p:sp>
      <p:sp>
        <p:nvSpPr>
          <p:cNvPr id="8" name="Marcador de Posição do Rodapé 7"/>
          <p:cNvSpPr>
            <a:spLocks noGrp="1"/>
          </p:cNvSpPr>
          <p:nvPr>
            <p:ph type="ftr" sz="quarter" idx="11"/>
          </p:nvPr>
        </p:nvSpPr>
        <p:spPr/>
        <p:txBody>
          <a:bodyPr/>
          <a:lstStyle/>
          <a:p>
            <a:endParaRPr lang="pt-PT"/>
          </a:p>
        </p:txBody>
      </p:sp>
      <p:sp>
        <p:nvSpPr>
          <p:cNvPr id="9" name="Marcador de Posição do Número do Diapositivo 8"/>
          <p:cNvSpPr>
            <a:spLocks noGrp="1"/>
          </p:cNvSpPr>
          <p:nvPr>
            <p:ph type="sldNum" sz="quarter" idx="12"/>
          </p:nvPr>
        </p:nvSpPr>
        <p:spPr/>
        <p:txBody>
          <a:bodyPr/>
          <a:lstStyle/>
          <a:p>
            <a:fld id="{EAA2517E-AE6F-4823-A414-9099BA592C1D}" type="slidenum">
              <a:rPr lang="pt-PT" smtClean="0"/>
              <a:t>‹nº›</a:t>
            </a:fld>
            <a:endParaRPr lang="pt-PT"/>
          </a:p>
        </p:txBody>
      </p:sp>
    </p:spTree>
    <p:extLst>
      <p:ext uri="{BB962C8B-B14F-4D97-AF65-F5344CB8AC3E}">
        <p14:creationId xmlns:p14="http://schemas.microsoft.com/office/powerpoint/2010/main" val="2633228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a Data 2"/>
          <p:cNvSpPr>
            <a:spLocks noGrp="1"/>
          </p:cNvSpPr>
          <p:nvPr>
            <p:ph type="dt" sz="half" idx="10"/>
          </p:nvPr>
        </p:nvSpPr>
        <p:spPr/>
        <p:txBody>
          <a:bodyPr/>
          <a:lstStyle/>
          <a:p>
            <a:fld id="{F7262DB6-09C5-45A4-BE1E-2B0DC0DD763E}" type="datetimeFigureOut">
              <a:rPr lang="pt-PT" smtClean="0"/>
              <a:t>17-02-2020</a:t>
            </a:fld>
            <a:endParaRPr lang="pt-PT"/>
          </a:p>
        </p:txBody>
      </p:sp>
      <p:sp>
        <p:nvSpPr>
          <p:cNvPr id="4" name="Marcador de Posição do Rodapé 3"/>
          <p:cNvSpPr>
            <a:spLocks noGrp="1"/>
          </p:cNvSpPr>
          <p:nvPr>
            <p:ph type="ftr" sz="quarter" idx="11"/>
          </p:nvPr>
        </p:nvSpPr>
        <p:spPr/>
        <p:txBody>
          <a:bodyPr/>
          <a:lstStyle/>
          <a:p>
            <a:endParaRPr lang="pt-PT"/>
          </a:p>
        </p:txBody>
      </p:sp>
      <p:sp>
        <p:nvSpPr>
          <p:cNvPr id="5" name="Marcador de Posição do Número do Diapositivo 4"/>
          <p:cNvSpPr>
            <a:spLocks noGrp="1"/>
          </p:cNvSpPr>
          <p:nvPr>
            <p:ph type="sldNum" sz="quarter" idx="12"/>
          </p:nvPr>
        </p:nvSpPr>
        <p:spPr/>
        <p:txBody>
          <a:bodyPr/>
          <a:lstStyle/>
          <a:p>
            <a:fld id="{EAA2517E-AE6F-4823-A414-9099BA592C1D}" type="slidenum">
              <a:rPr lang="pt-PT" smtClean="0"/>
              <a:t>‹nº›</a:t>
            </a:fld>
            <a:endParaRPr lang="pt-PT"/>
          </a:p>
        </p:txBody>
      </p:sp>
    </p:spTree>
    <p:extLst>
      <p:ext uri="{BB962C8B-B14F-4D97-AF65-F5344CB8AC3E}">
        <p14:creationId xmlns:p14="http://schemas.microsoft.com/office/powerpoint/2010/main" val="3210824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F7262DB6-09C5-45A4-BE1E-2B0DC0DD763E}" type="datetimeFigureOut">
              <a:rPr lang="pt-PT" smtClean="0"/>
              <a:t>17-02-2020</a:t>
            </a:fld>
            <a:endParaRPr lang="pt-PT"/>
          </a:p>
        </p:txBody>
      </p:sp>
      <p:sp>
        <p:nvSpPr>
          <p:cNvPr id="3" name="Marcador de Posição do Rodapé 2"/>
          <p:cNvSpPr>
            <a:spLocks noGrp="1"/>
          </p:cNvSpPr>
          <p:nvPr>
            <p:ph type="ftr" sz="quarter" idx="11"/>
          </p:nvPr>
        </p:nvSpPr>
        <p:spPr/>
        <p:txBody>
          <a:bodyPr/>
          <a:lstStyle/>
          <a:p>
            <a:endParaRPr lang="pt-PT"/>
          </a:p>
        </p:txBody>
      </p:sp>
      <p:sp>
        <p:nvSpPr>
          <p:cNvPr id="4" name="Marcador de Posição do Número do Diapositivo 3"/>
          <p:cNvSpPr>
            <a:spLocks noGrp="1"/>
          </p:cNvSpPr>
          <p:nvPr>
            <p:ph type="sldNum" sz="quarter" idx="12"/>
          </p:nvPr>
        </p:nvSpPr>
        <p:spPr/>
        <p:txBody>
          <a:bodyPr/>
          <a:lstStyle/>
          <a:p>
            <a:fld id="{EAA2517E-AE6F-4823-A414-9099BA592C1D}" type="slidenum">
              <a:rPr lang="pt-PT" smtClean="0"/>
              <a:t>‹nº›</a:t>
            </a:fld>
            <a:endParaRPr lang="pt-PT"/>
          </a:p>
        </p:txBody>
      </p:sp>
    </p:spTree>
    <p:extLst>
      <p:ext uri="{BB962C8B-B14F-4D97-AF65-F5344CB8AC3E}">
        <p14:creationId xmlns:p14="http://schemas.microsoft.com/office/powerpoint/2010/main" val="3399353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F7262DB6-09C5-45A4-BE1E-2B0DC0DD763E}" type="datetimeFigureOut">
              <a:rPr lang="pt-PT" smtClean="0"/>
              <a:t>17-02-2020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EAA2517E-AE6F-4823-A414-9099BA592C1D}" type="slidenum">
              <a:rPr lang="pt-PT" smtClean="0"/>
              <a:t>‹nº›</a:t>
            </a:fld>
            <a:endParaRPr lang="pt-PT"/>
          </a:p>
        </p:txBody>
      </p:sp>
    </p:spTree>
    <p:extLst>
      <p:ext uri="{BB962C8B-B14F-4D97-AF65-F5344CB8AC3E}">
        <p14:creationId xmlns:p14="http://schemas.microsoft.com/office/powerpoint/2010/main" val="133090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F7262DB6-09C5-45A4-BE1E-2B0DC0DD763E}" type="datetimeFigureOut">
              <a:rPr lang="pt-PT" smtClean="0"/>
              <a:t>17-02-2020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EAA2517E-AE6F-4823-A414-9099BA592C1D}" type="slidenum">
              <a:rPr lang="pt-PT" smtClean="0"/>
              <a:t>‹nº›</a:t>
            </a:fld>
            <a:endParaRPr lang="pt-PT"/>
          </a:p>
        </p:txBody>
      </p:sp>
    </p:spTree>
    <p:extLst>
      <p:ext uri="{BB962C8B-B14F-4D97-AF65-F5344CB8AC3E}">
        <p14:creationId xmlns:p14="http://schemas.microsoft.com/office/powerpoint/2010/main" val="4203296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F7262DB6-09C5-45A4-BE1E-2B0DC0DD763E}"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AA2517E-AE6F-4823-A414-9099BA592C1D}" type="slidenum">
              <a:rPr lang="pt-PT" smtClean="0"/>
              <a:t>‹nº›</a:t>
            </a:fld>
            <a:endParaRPr lang="pt-PT"/>
          </a:p>
        </p:txBody>
      </p:sp>
    </p:spTree>
    <p:extLst>
      <p:ext uri="{BB962C8B-B14F-4D97-AF65-F5344CB8AC3E}">
        <p14:creationId xmlns:p14="http://schemas.microsoft.com/office/powerpoint/2010/main" val="975478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F7262DB6-09C5-45A4-BE1E-2B0DC0DD763E}"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AA2517E-AE6F-4823-A414-9099BA592C1D}" type="slidenum">
              <a:rPr lang="pt-PT" smtClean="0"/>
              <a:t>‹nº›</a:t>
            </a:fld>
            <a:endParaRPr lang="pt-PT"/>
          </a:p>
        </p:txBody>
      </p:sp>
    </p:spTree>
    <p:extLst>
      <p:ext uri="{BB962C8B-B14F-4D97-AF65-F5344CB8AC3E}">
        <p14:creationId xmlns:p14="http://schemas.microsoft.com/office/powerpoint/2010/main" val="243060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PT" smtClean="0"/>
              <a:t>Clique para editar o estilo</a:t>
            </a:r>
            <a:endParaRPr lang="pt-PT"/>
          </a:p>
        </p:txBody>
      </p:sp>
      <p:sp>
        <p:nvSpPr>
          <p:cNvPr id="3" name="Marcador de Posição do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262DB6-09C5-45A4-BE1E-2B0DC0DD763E}" type="datetimeFigureOut">
              <a:rPr lang="pt-PT" smtClean="0"/>
              <a:t>17-02-2020</a:t>
            </a:fld>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A2517E-AE6F-4823-A414-9099BA592C1D}" type="slidenum">
              <a:rPr lang="pt-PT" smtClean="0"/>
              <a:t>‹nº›</a:t>
            </a:fld>
            <a:endParaRPr lang="pt-PT"/>
          </a:p>
        </p:txBody>
      </p:sp>
    </p:spTree>
    <p:extLst>
      <p:ext uri="{BB962C8B-B14F-4D97-AF65-F5344CB8AC3E}">
        <p14:creationId xmlns:p14="http://schemas.microsoft.com/office/powerpoint/2010/main" val="3227082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59055" y="414328"/>
            <a:ext cx="4464496" cy="1231106"/>
          </a:xfrm>
          <a:prstGeom prst="rect">
            <a:avLst/>
          </a:prstGeom>
          <a:noFill/>
        </p:spPr>
        <p:txBody>
          <a:bodyPr wrap="square" rtlCol="0">
            <a:spAutoFit/>
          </a:bodyPr>
          <a:lstStyle/>
          <a:p>
            <a:r>
              <a:rPr lang="pt-PT" sz="2800" b="1" dirty="0"/>
              <a:t>AVC - Acidente Vascular Cerebral</a:t>
            </a:r>
          </a:p>
          <a:p>
            <a:endParaRPr lang="pt-P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5157192"/>
            <a:ext cx="1524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664913"/>
            <a:ext cx="5224944" cy="3405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2550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735237" y="1196752"/>
            <a:ext cx="7704856" cy="4247317"/>
          </a:xfrm>
          <a:prstGeom prst="rect">
            <a:avLst/>
          </a:prstGeom>
          <a:noFill/>
        </p:spPr>
        <p:txBody>
          <a:bodyPr wrap="square" rtlCol="0">
            <a:spAutoFit/>
          </a:bodyPr>
          <a:lstStyle/>
          <a:p>
            <a:r>
              <a:rPr lang="pt-PT" b="1" dirty="0"/>
              <a:t>O que é um AVC?</a:t>
            </a:r>
          </a:p>
          <a:p>
            <a:r>
              <a:rPr lang="pt-PT" dirty="0"/>
              <a:t>Um AVC resulta da lesão das células cerebrais, que morrem ou deixam de funcionar normalmente, pela ausência de oxigénio e de nutrientes na sequência de um bloqueio do fluxo de sangue (AVC isquémico) ou porque são inundadas pelo sangue a partir de uma artéria que se rompe (AVC hemorrágico).</a:t>
            </a:r>
          </a:p>
          <a:p>
            <a:r>
              <a:rPr lang="pt-PT" dirty="0"/>
              <a:t> </a:t>
            </a:r>
          </a:p>
          <a:p>
            <a:r>
              <a:rPr lang="pt-PT" dirty="0"/>
              <a:t>Os </a:t>
            </a:r>
            <a:r>
              <a:rPr lang="pt-PT" dirty="0" err="1"/>
              <a:t>AVCs</a:t>
            </a:r>
            <a:r>
              <a:rPr lang="pt-PT" dirty="0"/>
              <a:t> isquémicos correspondem a cerca de 4/5 do total.</a:t>
            </a:r>
          </a:p>
          <a:p>
            <a:r>
              <a:rPr lang="pt-PT" dirty="0"/>
              <a:t> </a:t>
            </a:r>
          </a:p>
          <a:p>
            <a:r>
              <a:rPr lang="pt-PT" dirty="0"/>
              <a:t>As células do cérebro morrem pouco tempo depois da ocorrência do AVC. Contudo, estas podem durar algumas horas se o fluxo de sangue não estiver completamente interrompido. Por essa razão, é fundamental agir rapidamente de modo a minimizar as lesões cerebrais causadas por um AVC.</a:t>
            </a:r>
          </a:p>
          <a:p>
            <a:r>
              <a:rPr lang="pt-PT" dirty="0"/>
              <a:t> </a:t>
            </a:r>
          </a:p>
          <a:p>
            <a:r>
              <a:rPr lang="pt-PT" dirty="0"/>
              <a:t>É comum designar-se o AVC como “trombose”.</a:t>
            </a:r>
          </a:p>
          <a:p>
            <a:endParaRPr lang="pt-PT" dirty="0"/>
          </a:p>
        </p:txBody>
      </p:sp>
    </p:spTree>
    <p:extLst>
      <p:ext uri="{BB962C8B-B14F-4D97-AF65-F5344CB8AC3E}">
        <p14:creationId xmlns:p14="http://schemas.microsoft.com/office/powerpoint/2010/main" val="3895584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6215" y="2531146"/>
            <a:ext cx="4032448" cy="2380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467544" y="764704"/>
            <a:ext cx="4628671" cy="4801314"/>
          </a:xfrm>
          <a:prstGeom prst="rect">
            <a:avLst/>
          </a:prstGeom>
          <a:noFill/>
        </p:spPr>
        <p:txBody>
          <a:bodyPr wrap="square" rtlCol="0">
            <a:spAutoFit/>
          </a:bodyPr>
          <a:lstStyle/>
          <a:p>
            <a:r>
              <a:rPr lang="pt-PT" dirty="0"/>
              <a:t>Existe uma outra forma de AVC de duração mais reduzida, inferior a 24 horas, que se designa por acidente isquémico transitório (AIT). Nestes casos, o entupimento da artéria cerebral é meramente transitório e os sintomas podem durar alguns minutos ou horas.</a:t>
            </a:r>
          </a:p>
          <a:p>
            <a:r>
              <a:rPr lang="pt-PT" dirty="0"/>
              <a:t> </a:t>
            </a:r>
          </a:p>
          <a:p>
            <a:r>
              <a:rPr lang="pt-PT" dirty="0"/>
              <a:t>É importante reforçar que, mesmo nestes casos transitórios, é fundamental recorrer ao Hospital, uma vez que um AIT pode ser o primeiro sinal de um AVC com consequências devastadoras. De facto, uma em cada cinco pessoas que apresenta um AIT irá sofrer um AVC extenso nos próximos três meses. Nunca se deve ignorar um AIT.</a:t>
            </a:r>
          </a:p>
          <a:p>
            <a:r>
              <a:rPr lang="pt-PT" dirty="0"/>
              <a:t> </a:t>
            </a:r>
          </a:p>
          <a:p>
            <a:endParaRPr lang="pt-PT" dirty="0"/>
          </a:p>
        </p:txBody>
      </p:sp>
    </p:spTree>
    <p:extLst>
      <p:ext uri="{BB962C8B-B14F-4D97-AF65-F5344CB8AC3E}">
        <p14:creationId xmlns:p14="http://schemas.microsoft.com/office/powerpoint/2010/main" val="1811318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636912"/>
            <a:ext cx="3455967" cy="2305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4211960" y="980728"/>
            <a:ext cx="4608512" cy="5632311"/>
          </a:xfrm>
          <a:prstGeom prst="rect">
            <a:avLst/>
          </a:prstGeom>
          <a:noFill/>
        </p:spPr>
        <p:txBody>
          <a:bodyPr wrap="square" rtlCol="0">
            <a:spAutoFit/>
          </a:bodyPr>
          <a:lstStyle/>
          <a:p>
            <a:r>
              <a:rPr lang="pt-PT" b="1" dirty="0"/>
              <a:t>AVC – Os números em Portugal e no mundo</a:t>
            </a:r>
          </a:p>
          <a:p>
            <a:r>
              <a:rPr lang="pt-PT" dirty="0"/>
              <a:t>O acidente vascular cerebral (AVC) é a principal causa de morte em Portugal. Em todo o mundo, estima-se que: uma em cada seis pessoas terá um AVC; a cada segundo uma pessoa sofre um AVC; e a cada 6 segundos o AVC é responsável pela morte de alguém. </a:t>
            </a:r>
          </a:p>
          <a:p>
            <a:r>
              <a:rPr lang="pt-PT" dirty="0"/>
              <a:t> </a:t>
            </a:r>
          </a:p>
          <a:p>
            <a:r>
              <a:rPr lang="pt-PT" dirty="0"/>
              <a:t>Para podermos perceber melhor a importância deste quadro clínico, é importante referir que, por ano, 15 milhões de pessoas no mundo sofrem um AVC e, dessas, 6 milhões não sobrevivem.</a:t>
            </a:r>
          </a:p>
          <a:p>
            <a:r>
              <a:rPr lang="pt-PT" dirty="0"/>
              <a:t> </a:t>
            </a:r>
          </a:p>
          <a:p>
            <a:r>
              <a:rPr lang="pt-PT" dirty="0"/>
              <a:t>De acordo com a Sociedade Portuguesa do Acidente Vascular Cerebral, Portugal é, na Europa Ocidental, o país com a mais elevada taxa de mortalidade, sobretudo na população com menos de 65 anos de idade.</a:t>
            </a:r>
          </a:p>
          <a:p>
            <a:endParaRPr lang="pt-PT" dirty="0"/>
          </a:p>
        </p:txBody>
      </p:sp>
    </p:spTree>
    <p:extLst>
      <p:ext uri="{BB962C8B-B14F-4D97-AF65-F5344CB8AC3E}">
        <p14:creationId xmlns:p14="http://schemas.microsoft.com/office/powerpoint/2010/main" val="3895496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0"/>
            <a:ext cx="7496175"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539552" y="2852936"/>
            <a:ext cx="8064896" cy="3693319"/>
          </a:xfrm>
          <a:prstGeom prst="rect">
            <a:avLst/>
          </a:prstGeom>
          <a:noFill/>
        </p:spPr>
        <p:txBody>
          <a:bodyPr wrap="square" rtlCol="0">
            <a:spAutoFit/>
          </a:bodyPr>
          <a:lstStyle/>
          <a:p>
            <a:r>
              <a:rPr lang="pt-PT" b="1" dirty="0"/>
              <a:t>Sinais de AVC</a:t>
            </a:r>
          </a:p>
          <a:p>
            <a:r>
              <a:rPr lang="pt-PT" dirty="0"/>
              <a:t>Uma vez que o cérebro controla as funções corporais, os sinais do AVC irão variar em função da área </a:t>
            </a:r>
            <a:r>
              <a:rPr lang="pt-PT" dirty="0" err="1"/>
              <a:t>afetada</a:t>
            </a:r>
            <a:r>
              <a:rPr lang="pt-PT" dirty="0"/>
              <a:t>. Por exemplo, se o AVC </a:t>
            </a:r>
            <a:r>
              <a:rPr lang="pt-PT" dirty="0" err="1"/>
              <a:t>afetar</a:t>
            </a:r>
            <a:r>
              <a:rPr lang="pt-PT" dirty="0"/>
              <a:t> a área que controla os movimentos do corpo do lado direito, esse lado do corpo irá ficar com a mobilidade reduzida.</a:t>
            </a:r>
          </a:p>
          <a:p>
            <a:r>
              <a:rPr lang="pt-PT" dirty="0"/>
              <a:t> </a:t>
            </a:r>
          </a:p>
          <a:p>
            <a:r>
              <a:rPr lang="pt-PT" dirty="0"/>
              <a:t>Como o cérebro também controla os processos mentais mais complexos, como a comunicação, as emoções, o raciocínio e o pensamento, todas estas funções tenderão a ficar </a:t>
            </a:r>
            <a:r>
              <a:rPr lang="pt-PT" dirty="0" err="1"/>
              <a:t>afetadas</a:t>
            </a:r>
            <a:r>
              <a:rPr lang="pt-PT" dirty="0"/>
              <a:t> após um AVC.</a:t>
            </a:r>
          </a:p>
          <a:p>
            <a:r>
              <a:rPr lang="pt-PT" dirty="0"/>
              <a:t> </a:t>
            </a:r>
          </a:p>
          <a:p>
            <a:r>
              <a:rPr lang="pt-PT" dirty="0"/>
              <a:t>Um AVC ocorre de forma súbita, pela oclusão ou pela rotura de uma artéria, e, portanto, os seus efeitos no corpo são imediatos.</a:t>
            </a:r>
          </a:p>
          <a:p>
            <a:r>
              <a:rPr lang="pt-PT" dirty="0"/>
              <a:t> </a:t>
            </a:r>
          </a:p>
        </p:txBody>
      </p:sp>
    </p:spTree>
    <p:extLst>
      <p:ext uri="{BB962C8B-B14F-4D97-AF65-F5344CB8AC3E}">
        <p14:creationId xmlns:p14="http://schemas.microsoft.com/office/powerpoint/2010/main" val="613700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54" y="-32673"/>
            <a:ext cx="28575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3779912" y="188640"/>
            <a:ext cx="4536504" cy="6555641"/>
          </a:xfrm>
          <a:prstGeom prst="rect">
            <a:avLst/>
          </a:prstGeom>
          <a:noFill/>
        </p:spPr>
        <p:txBody>
          <a:bodyPr wrap="square" rtlCol="0">
            <a:spAutoFit/>
          </a:bodyPr>
          <a:lstStyle/>
          <a:p>
            <a:r>
              <a:rPr lang="pt-PT" sz="1600" b="1" dirty="0"/>
              <a:t>Quais são os sintomas de um AVC?</a:t>
            </a:r>
          </a:p>
          <a:p>
            <a:r>
              <a:rPr lang="pt-PT" sz="1600" dirty="0"/>
              <a:t>Estes sintomas surgem de um modo quase imediato.</a:t>
            </a:r>
          </a:p>
          <a:p>
            <a:r>
              <a:rPr lang="pt-PT" sz="1600" dirty="0"/>
              <a:t> </a:t>
            </a:r>
          </a:p>
          <a:p>
            <a:r>
              <a:rPr lang="pt-PT" sz="1600" dirty="0"/>
              <a:t>De um modo geral, é simples reconhecer um AVC recorrendo à regra dos 5 </a:t>
            </a:r>
            <a:r>
              <a:rPr lang="pt-PT" sz="1600" dirty="0" err="1"/>
              <a:t>F’s</a:t>
            </a:r>
            <a:r>
              <a:rPr lang="pt-PT" sz="1600" dirty="0"/>
              <a:t>. Estes sintomas podem surgir de forma isolada ou em combinação:</a:t>
            </a:r>
          </a:p>
          <a:p>
            <a:r>
              <a:rPr lang="pt-PT" sz="1600" dirty="0"/>
              <a:t>Face: a face pode ficar assimétrica de uma forma súbita, parecendo um “canto da boca” ou uma das pálpebras estarem descaídos. Estes sinais poderão ser melhor percebidos se a pessoa </a:t>
            </a:r>
            <a:r>
              <a:rPr lang="pt-PT" sz="1600" dirty="0" err="1"/>
              <a:t>afetada</a:t>
            </a:r>
            <a:r>
              <a:rPr lang="pt-PT" sz="1600" dirty="0"/>
              <a:t> tentar sorrir.</a:t>
            </a:r>
          </a:p>
          <a:p>
            <a:r>
              <a:rPr lang="pt-PT" sz="1600" dirty="0"/>
              <a:t>Força: é comum um braço ou uma perna perderem subitamente a força ou ocorrer uma súbita falta de equilíbrio.</a:t>
            </a:r>
          </a:p>
          <a:p>
            <a:r>
              <a:rPr lang="pt-PT" sz="1600" dirty="0"/>
              <a:t>Fala: a fala pode parecer estranha ou incompreensível e o discurso não fazer sentido. Com frequência, a pessoa parece não compreender o que se lhe diz.</a:t>
            </a:r>
          </a:p>
          <a:p>
            <a:r>
              <a:rPr lang="pt-PT" sz="1600" dirty="0"/>
              <a:t>Falta de visão súbita: a perda súbita de visão, de um ou de ambos os olhos, é um sintoma frequente num AVC, bem como a visão dupla.</a:t>
            </a:r>
          </a:p>
          <a:p>
            <a:r>
              <a:rPr lang="pt-PT" sz="1600" dirty="0"/>
              <a:t>Forte dor de cabeça: igualmente, é importante valorizar uma dor de cabeça súbita e muito intensa, diferente do padrão habitual e sem causa aparente.</a:t>
            </a:r>
          </a:p>
          <a:p>
            <a:r>
              <a:rPr lang="pt-PT" sz="1600" dirty="0"/>
              <a:t> </a:t>
            </a:r>
          </a:p>
          <a:p>
            <a:endParaRPr lang="pt-PT" sz="1600" dirty="0"/>
          </a:p>
        </p:txBody>
      </p:sp>
    </p:spTree>
    <p:extLst>
      <p:ext uri="{BB962C8B-B14F-4D97-AF65-F5344CB8AC3E}">
        <p14:creationId xmlns:p14="http://schemas.microsoft.com/office/powerpoint/2010/main" val="3940378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0072" y="4193704"/>
            <a:ext cx="3996444"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ixaDeTexto 4"/>
          <p:cNvSpPr txBox="1"/>
          <p:nvPr/>
        </p:nvSpPr>
        <p:spPr>
          <a:xfrm>
            <a:off x="186661" y="437539"/>
            <a:ext cx="8273771" cy="3139321"/>
          </a:xfrm>
          <a:prstGeom prst="rect">
            <a:avLst/>
          </a:prstGeom>
          <a:noFill/>
        </p:spPr>
        <p:txBody>
          <a:bodyPr wrap="square" rtlCol="0">
            <a:spAutoFit/>
          </a:bodyPr>
          <a:lstStyle/>
          <a:p>
            <a:r>
              <a:rPr lang="pt-PT" b="1" dirty="0"/>
              <a:t>Quais os </a:t>
            </a:r>
            <a:r>
              <a:rPr lang="pt-PT" b="1" dirty="0" err="1"/>
              <a:t>fatores</a:t>
            </a:r>
            <a:r>
              <a:rPr lang="pt-PT" b="1" dirty="0"/>
              <a:t> de risco para o AVC?</a:t>
            </a:r>
          </a:p>
          <a:p>
            <a:r>
              <a:rPr lang="pt-PT" dirty="0"/>
              <a:t>Os </a:t>
            </a:r>
            <a:r>
              <a:rPr lang="pt-PT" dirty="0" err="1"/>
              <a:t>fatores</a:t>
            </a:r>
            <a:r>
              <a:rPr lang="pt-PT" dirty="0"/>
              <a:t> de risco são muito numerosos e, quanto maior for o seu número, maior o risco de ocorrência de um AVC.</a:t>
            </a:r>
          </a:p>
          <a:p>
            <a:r>
              <a:rPr lang="pt-PT" dirty="0"/>
              <a:t> </a:t>
            </a:r>
          </a:p>
          <a:p>
            <a:r>
              <a:rPr lang="pt-PT" dirty="0"/>
              <a:t>Alguns desses </a:t>
            </a:r>
            <a:r>
              <a:rPr lang="pt-PT" dirty="0" err="1"/>
              <a:t>fatores</a:t>
            </a:r>
            <a:r>
              <a:rPr lang="pt-PT" dirty="0"/>
              <a:t> não são controláveis, como a idade, o género (mais frequente nos homens) e a genética. Em relação à idade, é importante referir que cerca de 25% dos </a:t>
            </a:r>
            <a:r>
              <a:rPr lang="pt-PT" dirty="0" err="1"/>
              <a:t>AVCs</a:t>
            </a:r>
            <a:r>
              <a:rPr lang="pt-PT" dirty="0"/>
              <a:t> ocorrem em pessoas jovens.</a:t>
            </a:r>
          </a:p>
          <a:p>
            <a:r>
              <a:rPr lang="pt-PT" dirty="0"/>
              <a:t> </a:t>
            </a:r>
          </a:p>
          <a:p>
            <a:r>
              <a:rPr lang="pt-PT" dirty="0"/>
              <a:t>A diabetes, a hipertensão arterial, o colesterol, a obesidade, o sedentarismo, as arritmias, a displasia fibromuscular, o consumo de tabaco e de álcool também aumentam o risco de AVC.</a:t>
            </a:r>
          </a:p>
        </p:txBody>
      </p:sp>
    </p:spTree>
    <p:extLst>
      <p:ext uri="{BB962C8B-B14F-4D97-AF65-F5344CB8AC3E}">
        <p14:creationId xmlns:p14="http://schemas.microsoft.com/office/powerpoint/2010/main" val="3642920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827584" y="1556792"/>
            <a:ext cx="6912768" cy="3693319"/>
          </a:xfrm>
          <a:prstGeom prst="rect">
            <a:avLst/>
          </a:prstGeom>
          <a:noFill/>
        </p:spPr>
        <p:txBody>
          <a:bodyPr wrap="square" rtlCol="0">
            <a:spAutoFit/>
          </a:bodyPr>
          <a:lstStyle/>
          <a:p>
            <a:r>
              <a:rPr lang="pt-PT" b="1" dirty="0"/>
              <a:t>Qual o tratamento para o AVC?</a:t>
            </a:r>
          </a:p>
          <a:p>
            <a:r>
              <a:rPr lang="pt-PT" dirty="0"/>
              <a:t>Os medicamentos mais úteis para o tratamento e prevenção do AVC são os </a:t>
            </a:r>
            <a:r>
              <a:rPr lang="pt-PT" dirty="0" err="1"/>
              <a:t>anti-hipertensores</a:t>
            </a:r>
            <a:r>
              <a:rPr lang="pt-PT" dirty="0"/>
              <a:t>, os </a:t>
            </a:r>
            <a:r>
              <a:rPr lang="pt-PT" dirty="0" err="1"/>
              <a:t>antiagregantes</a:t>
            </a:r>
            <a:r>
              <a:rPr lang="pt-PT" dirty="0"/>
              <a:t> </a:t>
            </a:r>
            <a:r>
              <a:rPr lang="pt-PT" dirty="0" err="1"/>
              <a:t>plaquetários</a:t>
            </a:r>
            <a:r>
              <a:rPr lang="pt-PT" dirty="0"/>
              <a:t> e os anticoagulantes. No seu conjunto, estas três classes de fármacos melhoram a circulação e garantem um melhor aporte de sangue, oxigénio e nutrientes às células cerebrais.</a:t>
            </a:r>
          </a:p>
          <a:p>
            <a:r>
              <a:rPr lang="pt-PT" dirty="0"/>
              <a:t> </a:t>
            </a:r>
          </a:p>
          <a:p>
            <a:r>
              <a:rPr lang="pt-PT" dirty="0"/>
              <a:t>A escolha da melhor combinação de medicamentos deverá sempre ser realizada pelo médico.</a:t>
            </a:r>
          </a:p>
          <a:p>
            <a:r>
              <a:rPr lang="pt-PT" dirty="0"/>
              <a:t> </a:t>
            </a:r>
          </a:p>
          <a:p>
            <a:r>
              <a:rPr lang="pt-PT" dirty="0"/>
              <a:t>Em alguns casos, a cirurgia poderá ser fundamental para desbloquear uma artéria entupida.</a:t>
            </a:r>
          </a:p>
          <a:p>
            <a:endParaRPr lang="pt-PT" dirty="0"/>
          </a:p>
        </p:txBody>
      </p:sp>
    </p:spTree>
    <p:extLst>
      <p:ext uri="{BB962C8B-B14F-4D97-AF65-F5344CB8AC3E}">
        <p14:creationId xmlns:p14="http://schemas.microsoft.com/office/powerpoint/2010/main" val="3469860858"/>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311</Words>
  <Application>Microsoft Office PowerPoint</Application>
  <PresentationFormat>Apresentação no Ecrã (4:3)</PresentationFormat>
  <Paragraphs>49</Paragraphs>
  <Slides>8</Slides>
  <Notes>1</Notes>
  <HiddenSlides>0</HiddenSlides>
  <MMClips>0</MMClips>
  <ScaleCrop>false</ScaleCrop>
  <HeadingPairs>
    <vt:vector size="4" baseType="variant">
      <vt:variant>
        <vt:lpstr>Tema</vt:lpstr>
      </vt:variant>
      <vt:variant>
        <vt:i4>1</vt:i4>
      </vt:variant>
      <vt:variant>
        <vt:lpstr>Títulos dos diapositivos</vt:lpstr>
      </vt:variant>
      <vt:variant>
        <vt:i4>8</vt:i4>
      </vt:variant>
    </vt:vector>
  </HeadingPairs>
  <TitlesOfParts>
    <vt:vector size="9" baseType="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 E. - GEPE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Utilizador</dc:creator>
  <cp:lastModifiedBy>Utilizador</cp:lastModifiedBy>
  <cp:revision>1</cp:revision>
  <dcterms:created xsi:type="dcterms:W3CDTF">2020-02-17T16:22:06Z</dcterms:created>
  <dcterms:modified xsi:type="dcterms:W3CDTF">2020-02-17T16:30:58Z</dcterms:modified>
</cp:coreProperties>
</file>