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p>
            <a:fld id="{53140661-9524-44C0-BE32-42EEDF2642C8}"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95930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53140661-9524-44C0-BE32-42EEDF2642C8}"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3442687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p>
            <a:fld id="{53140661-9524-44C0-BE32-42EEDF2642C8}"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3165530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p>
            <a:fld id="{53140661-9524-44C0-BE32-42EEDF2642C8}"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1934999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p>
            <a:fld id="{53140661-9524-44C0-BE32-42EEDF2642C8}" type="datetimeFigureOut">
              <a:rPr lang="pt-PT" smtClean="0"/>
              <a:t>17-02-2020</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413872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p>
            <a:fld id="{53140661-9524-44C0-BE32-42EEDF2642C8}" type="datetimeFigureOut">
              <a:rPr lang="pt-PT" smtClean="0"/>
              <a:t>17-02-2020</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120768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53140661-9524-44C0-BE32-42EEDF2642C8}" type="datetimeFigureOut">
              <a:rPr lang="pt-PT" smtClean="0"/>
              <a:t>17-02-2020</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3842105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53140661-9524-44C0-BE32-42EEDF2642C8}"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158207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53140661-9524-44C0-BE32-42EEDF2642C8}"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562636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53140661-9524-44C0-BE32-42EEDF2642C8}"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1037986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53140661-9524-44C0-BE32-42EEDF2642C8}"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E6587AD-EC7D-4A47-990A-CDD869B14480}" type="slidenum">
              <a:rPr lang="pt-PT" smtClean="0"/>
              <a:t>‹nº›</a:t>
            </a:fld>
            <a:endParaRPr lang="pt-PT"/>
          </a:p>
        </p:txBody>
      </p:sp>
    </p:spTree>
    <p:extLst>
      <p:ext uri="{BB962C8B-B14F-4D97-AF65-F5344CB8AC3E}">
        <p14:creationId xmlns:p14="http://schemas.microsoft.com/office/powerpoint/2010/main" val="25040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Clique para editar o estilo</a:t>
            </a:r>
            <a:endParaRPr lang="pt-PT"/>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140661-9524-44C0-BE32-42EEDF2642C8}" type="datetimeFigureOut">
              <a:rPr lang="pt-PT" smtClean="0"/>
              <a:t>17-02-2020</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6587AD-EC7D-4A47-990A-CDD869B14480}" type="slidenum">
              <a:rPr lang="pt-PT" smtClean="0"/>
              <a:t>‹nº›</a:t>
            </a:fld>
            <a:endParaRPr lang="pt-PT"/>
          </a:p>
        </p:txBody>
      </p:sp>
    </p:spTree>
    <p:extLst>
      <p:ext uri="{BB962C8B-B14F-4D97-AF65-F5344CB8AC3E}">
        <p14:creationId xmlns:p14="http://schemas.microsoft.com/office/powerpoint/2010/main" val="3928635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0" y="184412"/>
            <a:ext cx="4464496" cy="800219"/>
          </a:xfrm>
          <a:prstGeom prst="rect">
            <a:avLst/>
          </a:prstGeom>
          <a:noFill/>
        </p:spPr>
        <p:txBody>
          <a:bodyPr wrap="square" rtlCol="0">
            <a:spAutoFit/>
          </a:bodyPr>
          <a:lstStyle/>
          <a:p>
            <a:r>
              <a:rPr lang="pt-PT" sz="2800" b="1" dirty="0">
                <a:solidFill>
                  <a:srgbClr val="FF0000"/>
                </a:solidFill>
              </a:rPr>
              <a:t>Enfarte do miocárdio</a:t>
            </a:r>
          </a:p>
          <a:p>
            <a:endParaRPr lang="pt-P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900" y="828675"/>
            <a:ext cx="6059388" cy="4544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5334000"/>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8192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20888"/>
            <a:ext cx="4000500"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4355976" y="1124744"/>
            <a:ext cx="4464496" cy="6186309"/>
          </a:xfrm>
          <a:prstGeom prst="rect">
            <a:avLst/>
          </a:prstGeom>
          <a:noFill/>
        </p:spPr>
        <p:txBody>
          <a:bodyPr wrap="square" rtlCol="0">
            <a:spAutoFit/>
          </a:bodyPr>
          <a:lstStyle/>
          <a:p>
            <a:r>
              <a:rPr lang="pt-PT" dirty="0"/>
              <a:t>O enfarte do miocárdio é a designação dada a um “ataque cardíaco”. Ocorre quando uma ou mais artérias que irrigam o coração ficam bloqueadas e este órgão não recebe sangue e oxigénio nas quantidades de que necessita. Nessas condições, as células da área do coração afectada morrem.</a:t>
            </a:r>
          </a:p>
          <a:p>
            <a:r>
              <a:rPr lang="pt-PT" dirty="0"/>
              <a:t> </a:t>
            </a:r>
          </a:p>
          <a:p>
            <a:r>
              <a:rPr lang="pt-PT" dirty="0"/>
              <a:t>Um enfarte do miocárdio é uma emergência médica que requer tratamento imediato.</a:t>
            </a:r>
          </a:p>
          <a:p>
            <a:r>
              <a:rPr lang="pt-PT" dirty="0"/>
              <a:t> </a:t>
            </a:r>
          </a:p>
          <a:p>
            <a:r>
              <a:rPr lang="pt-PT" dirty="0"/>
              <a:t>A maioria dos enfartes do miocárdio é causada por coágulos que, por sua vez, resultam do processo de aterosclerose, que envolve estreitamento e rigidez das artérias. A presença de níveis elevados de triglicéridos e de colesterol LDL conduz à formação de placas no interior das artérias, reduzindo o fluxo sanguíneo.</a:t>
            </a:r>
          </a:p>
          <a:p>
            <a:r>
              <a:rPr lang="pt-PT" dirty="0"/>
              <a:t> </a:t>
            </a:r>
          </a:p>
          <a:p>
            <a:r>
              <a:rPr lang="pt-PT" dirty="0" smtClean="0"/>
              <a:t/>
            </a:r>
            <a:br>
              <a:rPr lang="pt-PT" dirty="0" smtClean="0"/>
            </a:br>
            <a:endParaRPr lang="pt-PT" dirty="0"/>
          </a:p>
        </p:txBody>
      </p:sp>
    </p:spTree>
    <p:extLst>
      <p:ext uri="{BB962C8B-B14F-4D97-AF65-F5344CB8AC3E}">
        <p14:creationId xmlns:p14="http://schemas.microsoft.com/office/powerpoint/2010/main" val="1714735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339752" y="908720"/>
            <a:ext cx="5544616" cy="3416320"/>
          </a:xfrm>
          <a:prstGeom prst="rect">
            <a:avLst/>
          </a:prstGeom>
          <a:noFill/>
        </p:spPr>
        <p:txBody>
          <a:bodyPr wrap="square" rtlCol="0">
            <a:spAutoFit/>
          </a:bodyPr>
          <a:lstStyle/>
          <a:p>
            <a:r>
              <a:rPr lang="pt-PT" dirty="0"/>
              <a:t>Nas duas últimas décadas, tem verificado na população portuguesa uma redução significativa na taxa de mortalidade por doenças cardiovasculares ou doenças do aparelho circulatório. Mesmo assim, as doenças do aparelho circulatório são ainda a principal causa de morte em Portugal, e em todos os países europeus.</a:t>
            </a:r>
          </a:p>
          <a:p>
            <a:r>
              <a:rPr lang="pt-PT" dirty="0"/>
              <a:t> </a:t>
            </a:r>
          </a:p>
          <a:p>
            <a:r>
              <a:rPr lang="pt-PT" dirty="0"/>
              <a:t>Em 2011, a taxa de mortalidade por enfarte do miocárdio em Portugal foi de 24,2/100000 habitantes. O número de óbitos no mesmo ano foi de 4366.</a:t>
            </a:r>
          </a:p>
          <a:p>
            <a:r>
              <a:rPr lang="pt-PT" dirty="0"/>
              <a:t> </a:t>
            </a:r>
          </a:p>
          <a:p>
            <a:endParaRPr lang="pt-PT" dirty="0"/>
          </a:p>
        </p:txBody>
      </p:sp>
    </p:spTree>
    <p:extLst>
      <p:ext uri="{BB962C8B-B14F-4D97-AF65-F5344CB8AC3E}">
        <p14:creationId xmlns:p14="http://schemas.microsoft.com/office/powerpoint/2010/main" val="3771059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539552" y="404664"/>
            <a:ext cx="8136904" cy="5078313"/>
          </a:xfrm>
          <a:prstGeom prst="rect">
            <a:avLst/>
          </a:prstGeom>
          <a:noFill/>
        </p:spPr>
        <p:txBody>
          <a:bodyPr wrap="square" rtlCol="0">
            <a:spAutoFit/>
          </a:bodyPr>
          <a:lstStyle/>
          <a:p>
            <a:r>
              <a:rPr lang="pt-PT" b="1" dirty="0"/>
              <a:t>Quais as causas do enfarte do miocárdio?</a:t>
            </a:r>
          </a:p>
          <a:p>
            <a:r>
              <a:rPr lang="pt-PT" dirty="0"/>
              <a:t>Como se referiu, o enfarte do miocárdio resulta da interrupção do fluxo de sangue para o coração com consequente morte do tecido não irrigado.</a:t>
            </a:r>
          </a:p>
          <a:p>
            <a:r>
              <a:rPr lang="pt-PT" dirty="0"/>
              <a:t> </a:t>
            </a:r>
          </a:p>
          <a:p>
            <a:r>
              <a:rPr lang="pt-PT" dirty="0"/>
              <a:t>A causa mais comum para esse bloqueio é a aterosclerose. Para esta contribuem factores como a hipertensão arterial, os níveis elevados de colesterol LDL (o “mau” colesterol), a acumulação do aminoácido </a:t>
            </a:r>
            <a:r>
              <a:rPr lang="pt-PT" dirty="0" err="1"/>
              <a:t>homocisteína</a:t>
            </a:r>
            <a:r>
              <a:rPr lang="pt-PT" dirty="0"/>
              <a:t>, o tabaco, a diabetes e a inflamação crónica.</a:t>
            </a:r>
          </a:p>
          <a:p>
            <a:r>
              <a:rPr lang="pt-PT" dirty="0"/>
              <a:t> </a:t>
            </a:r>
          </a:p>
          <a:p>
            <a:r>
              <a:rPr lang="pt-PT" dirty="0"/>
              <a:t>Noutros casos, o fluxo de sangue ao coração é interrompido por um espasmo numa artéria coronária.</a:t>
            </a:r>
          </a:p>
          <a:p>
            <a:r>
              <a:rPr lang="pt-PT" dirty="0"/>
              <a:t> </a:t>
            </a:r>
          </a:p>
          <a:p>
            <a:r>
              <a:rPr lang="pt-PT" dirty="0"/>
              <a:t>Os principais factores de risco para um enfarte do miocárdio são o tabaco, uma dieta rica em gorduras, a presença de níveis elevados de colesterol LDL, a falta de exercício físico, o excesso de peso, antecedentes familiares de enfarte, diabetes, hipertensão arterial, o stress e o género masculino ou, no caso das mulheres, a menopausa.</a:t>
            </a:r>
          </a:p>
          <a:p>
            <a:r>
              <a:rPr lang="pt-PT" dirty="0"/>
              <a:t> </a:t>
            </a:r>
          </a:p>
          <a:p>
            <a:endParaRPr lang="pt-PT" dirty="0"/>
          </a:p>
        </p:txBody>
      </p:sp>
    </p:spTree>
    <p:extLst>
      <p:ext uri="{BB962C8B-B14F-4D97-AF65-F5344CB8AC3E}">
        <p14:creationId xmlns:p14="http://schemas.microsoft.com/office/powerpoint/2010/main" val="111442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547664" y="1196752"/>
            <a:ext cx="6768752" cy="3693319"/>
          </a:xfrm>
          <a:prstGeom prst="rect">
            <a:avLst/>
          </a:prstGeom>
          <a:noFill/>
        </p:spPr>
        <p:txBody>
          <a:bodyPr wrap="square" rtlCol="0">
            <a:spAutoFit/>
          </a:bodyPr>
          <a:lstStyle/>
          <a:p>
            <a:r>
              <a:rPr lang="pt-PT" b="1" dirty="0"/>
              <a:t>Como se manifesta o enfarte do miocárdio?</a:t>
            </a:r>
          </a:p>
          <a:p>
            <a:r>
              <a:rPr lang="pt-PT" dirty="0"/>
              <a:t>O enfarte do miocárdio pode manifestar-se de diversas formas, por vezes bastante enganadoras.</a:t>
            </a:r>
          </a:p>
          <a:p>
            <a:r>
              <a:rPr lang="pt-PT" dirty="0"/>
              <a:t> </a:t>
            </a:r>
          </a:p>
          <a:p>
            <a:r>
              <a:rPr lang="pt-PT" dirty="0"/>
              <a:t>As mais comuns são uma dor em forma de aperto, sensação de peso ou pressão no centro do peito. A dor tende a irradiar para as costas, braço esquerdo, maxilar ou pescoço.</a:t>
            </a:r>
          </a:p>
          <a:p>
            <a:r>
              <a:rPr lang="pt-PT" dirty="0"/>
              <a:t> </a:t>
            </a:r>
          </a:p>
          <a:p>
            <a:r>
              <a:rPr lang="pt-PT" dirty="0"/>
              <a:t>A respiração torna-se irregular e rápida, bem como o ritmo cardíaco. Ocorrem tonturas, fraqueza, náuseas e vómitos, sudação e uma sensação de pânico.</a:t>
            </a:r>
          </a:p>
          <a:p>
            <a:r>
              <a:rPr lang="pt-PT" dirty="0"/>
              <a:t> </a:t>
            </a:r>
          </a:p>
          <a:p>
            <a:endParaRPr lang="pt-PT" dirty="0"/>
          </a:p>
        </p:txBody>
      </p:sp>
    </p:spTree>
    <p:extLst>
      <p:ext uri="{BB962C8B-B14F-4D97-AF65-F5344CB8AC3E}">
        <p14:creationId xmlns:p14="http://schemas.microsoft.com/office/powerpoint/2010/main" val="1583250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68960"/>
            <a:ext cx="4066028" cy="2287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4499992" y="1916832"/>
            <a:ext cx="4104456" cy="4524315"/>
          </a:xfrm>
          <a:prstGeom prst="rect">
            <a:avLst/>
          </a:prstGeom>
          <a:noFill/>
        </p:spPr>
        <p:txBody>
          <a:bodyPr wrap="square" rtlCol="0">
            <a:spAutoFit/>
          </a:bodyPr>
          <a:lstStyle/>
          <a:p>
            <a:r>
              <a:rPr lang="pt-PT" b="1" dirty="0"/>
              <a:t>Como se diagnostica o enfarte do miocárdio?</a:t>
            </a:r>
          </a:p>
          <a:p>
            <a:r>
              <a:rPr lang="pt-PT" dirty="0"/>
              <a:t>Perante sintomas sugestivos de um enfarte do miocárdio, é essencial recorrer de imediato a um hospital. Quando mais tempo passar menores serão as possibilidades de recuperação.</a:t>
            </a:r>
          </a:p>
          <a:p>
            <a:r>
              <a:rPr lang="pt-PT" dirty="0"/>
              <a:t> </a:t>
            </a:r>
          </a:p>
          <a:p>
            <a:r>
              <a:rPr lang="pt-PT" dirty="0"/>
              <a:t>O diagnóstico baseia-se na avaliação clínica, no electrocardiograma e análises ao sangue.</a:t>
            </a:r>
          </a:p>
          <a:p>
            <a:r>
              <a:rPr lang="pt-PT" dirty="0"/>
              <a:t> </a:t>
            </a:r>
          </a:p>
          <a:p>
            <a:r>
              <a:rPr lang="pt-PT" dirty="0"/>
              <a:t>Poderão ser solicitados exames adicionais, como uma radiografia ao tórax, ecocardiograma ou um cateterismo cardíaco.</a:t>
            </a:r>
          </a:p>
        </p:txBody>
      </p:sp>
    </p:spTree>
    <p:extLst>
      <p:ext uri="{BB962C8B-B14F-4D97-AF65-F5344CB8AC3E}">
        <p14:creationId xmlns:p14="http://schemas.microsoft.com/office/powerpoint/2010/main" val="228557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6075" y="2492896"/>
            <a:ext cx="244792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611560" y="980728"/>
            <a:ext cx="5400600" cy="6063198"/>
          </a:xfrm>
          <a:prstGeom prst="rect">
            <a:avLst/>
          </a:prstGeom>
          <a:noFill/>
        </p:spPr>
        <p:txBody>
          <a:bodyPr wrap="square" rtlCol="0">
            <a:spAutoFit/>
          </a:bodyPr>
          <a:lstStyle/>
          <a:p>
            <a:r>
              <a:rPr lang="pt-PT" sz="1600" b="1" dirty="0"/>
              <a:t>Como se trata o enfarte do miocárdio?</a:t>
            </a:r>
          </a:p>
          <a:p>
            <a:r>
              <a:rPr lang="pt-PT" sz="1600" dirty="0"/>
              <a:t>O objectivo do tratamento é restabelecer o fluxo sanguíneo interrompido, de modo a preservar o mais possível o músculo cardíaco e a sua função.</a:t>
            </a:r>
          </a:p>
          <a:p>
            <a:r>
              <a:rPr lang="pt-PT" sz="1600" dirty="0"/>
              <a:t> </a:t>
            </a:r>
          </a:p>
          <a:p>
            <a:r>
              <a:rPr lang="pt-PT" sz="1600" dirty="0"/>
              <a:t>A nitroglicerina tem uma acção vasodilatadora e é útil enquanto se aguarda a chegada da equipa de emergência médica. No hospital, serão utilizado medicamentos e/ou técnicas que permitem desbloquear a artéria entupida, como a angioplastia.</a:t>
            </a:r>
          </a:p>
          <a:p>
            <a:r>
              <a:rPr lang="pt-PT" sz="1600" dirty="0"/>
              <a:t> </a:t>
            </a:r>
          </a:p>
          <a:p>
            <a:r>
              <a:rPr lang="pt-PT" sz="1600" dirty="0"/>
              <a:t>No contexto hospitalar, alguns dos medicamentos prescritos serão a aspirina, que ajuda a impedir a coagulação do sangue, nitroglicerina, analgésicos, agentes </a:t>
            </a:r>
            <a:r>
              <a:rPr lang="pt-PT" sz="1600" dirty="0" err="1"/>
              <a:t>trombolíticos</a:t>
            </a:r>
            <a:r>
              <a:rPr lang="pt-PT" sz="1600" dirty="0"/>
              <a:t>, que dissolvem os coágulos e que devem ser administrados nas primeiras duas horas após o enfarte, e anticoagulantes, como a heparina.</a:t>
            </a:r>
          </a:p>
          <a:p>
            <a:r>
              <a:rPr lang="pt-PT" sz="1600" dirty="0"/>
              <a:t> </a:t>
            </a:r>
          </a:p>
          <a:p>
            <a:r>
              <a:rPr lang="pt-PT" sz="1600" dirty="0"/>
              <a:t>Em alguns casos, a cirurgia poderá ser necessária. Nesta se incluem os cateterismos seguidos de angioplastia, que consiste na dilatação da artéria </a:t>
            </a:r>
            <a:r>
              <a:rPr lang="pt-PT" sz="1600" dirty="0" err="1"/>
              <a:t>ocluída</a:t>
            </a:r>
            <a:r>
              <a:rPr lang="pt-PT" sz="1600" dirty="0"/>
              <a:t> com colocação de uma estrutura (stent) que a mantém desobstruída.</a:t>
            </a:r>
          </a:p>
          <a:p>
            <a:r>
              <a:rPr lang="pt-PT" sz="1600" dirty="0"/>
              <a:t> </a:t>
            </a:r>
          </a:p>
          <a:p>
            <a:endParaRPr lang="pt-PT" sz="1600" dirty="0"/>
          </a:p>
        </p:txBody>
      </p:sp>
    </p:spTree>
    <p:extLst>
      <p:ext uri="{BB962C8B-B14F-4D97-AF65-F5344CB8AC3E}">
        <p14:creationId xmlns:p14="http://schemas.microsoft.com/office/powerpoint/2010/main" val="2319069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196752"/>
            <a:ext cx="38100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755576" y="980728"/>
            <a:ext cx="4320480" cy="6063198"/>
          </a:xfrm>
          <a:prstGeom prst="rect">
            <a:avLst/>
          </a:prstGeom>
          <a:noFill/>
        </p:spPr>
        <p:txBody>
          <a:bodyPr wrap="square" rtlCol="0">
            <a:spAutoFit/>
          </a:bodyPr>
          <a:lstStyle/>
          <a:p>
            <a:r>
              <a:rPr lang="pt-PT" sz="1600" dirty="0"/>
              <a:t>Outra possibilidade cirúrgica é a colocação de um enxerto (bypass) que </a:t>
            </a:r>
            <a:r>
              <a:rPr lang="pt-PT" sz="1600" dirty="0" err="1"/>
              <a:t>pemite</a:t>
            </a:r>
            <a:r>
              <a:rPr lang="pt-PT" sz="1600" dirty="0"/>
              <a:t> contornar a artéria obstruída e restabelecer o fluxo sanguíneo.</a:t>
            </a:r>
          </a:p>
          <a:p>
            <a:r>
              <a:rPr lang="pt-PT" sz="1600" dirty="0"/>
              <a:t> </a:t>
            </a:r>
          </a:p>
          <a:p>
            <a:r>
              <a:rPr lang="pt-PT" sz="1600" dirty="0"/>
              <a:t>Após a alta hospitalar, serão essenciais alterações importantes no estilo de vida (dieta e exercício) bem como o uso de medicamentos que reduzam o risco de novos episódios de enfarte. Nesses medicamentos, podem-se incluir os inibidores da enzima conversora da </a:t>
            </a:r>
            <a:r>
              <a:rPr lang="pt-PT" sz="1600" dirty="0" err="1"/>
              <a:t>angiotensina</a:t>
            </a:r>
            <a:r>
              <a:rPr lang="pt-PT" sz="1600" dirty="0"/>
              <a:t>, que dilatam os vasos sanguíneos, os beta-bloqueantes, que reduzem a frequência cardíaca e reduzem a pressão arterial, as </a:t>
            </a:r>
            <a:r>
              <a:rPr lang="pt-PT" sz="1600" dirty="0" err="1"/>
              <a:t>estatinas</a:t>
            </a:r>
            <a:r>
              <a:rPr lang="pt-PT" sz="1600" dirty="0"/>
              <a:t>, que ajudam a reduzir os níveis de colesterol.</a:t>
            </a:r>
          </a:p>
          <a:p>
            <a:r>
              <a:rPr lang="pt-PT" sz="1600" dirty="0"/>
              <a:t> </a:t>
            </a:r>
          </a:p>
          <a:p>
            <a:r>
              <a:rPr lang="pt-PT" sz="1600" dirty="0"/>
              <a:t>Outras classes de medicamentos que poderão ser úteis são substâncias como a </a:t>
            </a:r>
            <a:r>
              <a:rPr lang="pt-PT" sz="1600" dirty="0" err="1"/>
              <a:t>niacina</a:t>
            </a:r>
            <a:r>
              <a:rPr lang="pt-PT" sz="1600" dirty="0"/>
              <a:t> ou os sequestradores de ácidos biliares, que ajudam a reduzir o colesterol, os </a:t>
            </a:r>
            <a:r>
              <a:rPr lang="pt-PT" sz="1600" dirty="0" err="1"/>
              <a:t>fibratos</a:t>
            </a:r>
            <a:r>
              <a:rPr lang="pt-PT" sz="1600" dirty="0"/>
              <a:t> que permitem controlar os níveis de triglicéridos, e os anticoagulantes, que impedem a formação de coágulos.</a:t>
            </a:r>
          </a:p>
          <a:p>
            <a:r>
              <a:rPr lang="pt-PT" sz="1600" dirty="0"/>
              <a:t> </a:t>
            </a:r>
          </a:p>
          <a:p>
            <a:endParaRPr lang="pt-PT" sz="1600" dirty="0"/>
          </a:p>
        </p:txBody>
      </p:sp>
    </p:spTree>
    <p:extLst>
      <p:ext uri="{BB962C8B-B14F-4D97-AF65-F5344CB8AC3E}">
        <p14:creationId xmlns:p14="http://schemas.microsoft.com/office/powerpoint/2010/main" val="64891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267744" y="1700808"/>
            <a:ext cx="6048672" cy="4524315"/>
          </a:xfrm>
          <a:prstGeom prst="rect">
            <a:avLst/>
          </a:prstGeom>
          <a:noFill/>
        </p:spPr>
        <p:txBody>
          <a:bodyPr wrap="square" rtlCol="0">
            <a:spAutoFit/>
          </a:bodyPr>
          <a:lstStyle/>
          <a:p>
            <a:r>
              <a:rPr lang="pt-PT" b="1" dirty="0"/>
              <a:t>Como se previne o enfarte do miocárdio?</a:t>
            </a:r>
          </a:p>
          <a:p>
            <a:r>
              <a:rPr lang="pt-PT" dirty="0"/>
              <a:t>É possível reduzir o risco de ocorrência de um enfarte do miocárdio deixando de fumar, realizando exercícios aeróbicos (caminhar, nadar, andar de bicicleta) durante, pelo menos, 30 minutos diários em cinco dias da semana, reduzindo os níveis de stress e adoptando uma dieta saudável, pobre em gorduras saturadas e rica em fruta, vegetais e cerais.</a:t>
            </a:r>
          </a:p>
          <a:p>
            <a:r>
              <a:rPr lang="pt-PT" dirty="0"/>
              <a:t> </a:t>
            </a:r>
          </a:p>
          <a:p>
            <a:r>
              <a:rPr lang="pt-PT" dirty="0"/>
              <a:t>A manutenção de um peso adequado é igualmente muito importante.</a:t>
            </a:r>
          </a:p>
          <a:p>
            <a:r>
              <a:rPr lang="pt-PT" dirty="0"/>
              <a:t> </a:t>
            </a:r>
          </a:p>
          <a:p>
            <a:r>
              <a:rPr lang="pt-PT" dirty="0"/>
              <a:t>Se existirem factores de risco, como a hipertensão arterial, diabetes ou colesterol, é essencial tratar e controlar todas essas condições que tendem a aumentar o risco de ocorrência de um enfarte do miocárdio.</a:t>
            </a:r>
          </a:p>
          <a:p>
            <a:endParaRPr lang="pt-PT" dirty="0"/>
          </a:p>
        </p:txBody>
      </p:sp>
    </p:spTree>
    <p:extLst>
      <p:ext uri="{BB962C8B-B14F-4D97-AF65-F5344CB8AC3E}">
        <p14:creationId xmlns:p14="http://schemas.microsoft.com/office/powerpoint/2010/main" val="141466238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332</Words>
  <Application>Microsoft Office PowerPoint</Application>
  <PresentationFormat>Apresentação no Ecrã (4:3)</PresentationFormat>
  <Paragraphs>55</Paragraphs>
  <Slides>9</Slides>
  <Notes>0</Notes>
  <HiddenSlides>0</HiddenSlides>
  <MMClips>0</MMClips>
  <ScaleCrop>false</ScaleCrop>
  <HeadingPairs>
    <vt:vector size="4" baseType="variant">
      <vt:variant>
        <vt:lpstr>Tema</vt:lpstr>
      </vt:variant>
      <vt:variant>
        <vt:i4>1</vt:i4>
      </vt:variant>
      <vt:variant>
        <vt:lpstr>Títulos dos diapositivos</vt:lpstr>
      </vt:variant>
      <vt:variant>
        <vt:i4>9</vt:i4>
      </vt:variant>
    </vt:vector>
  </HeadingPairs>
  <TitlesOfParts>
    <vt:vector size="10"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 E. - GEPE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Utilizador</dc:creator>
  <cp:lastModifiedBy>Utilizador</cp:lastModifiedBy>
  <cp:revision>2</cp:revision>
  <dcterms:created xsi:type="dcterms:W3CDTF">2020-02-17T16:04:24Z</dcterms:created>
  <dcterms:modified xsi:type="dcterms:W3CDTF">2020-02-17T16:20:22Z</dcterms:modified>
</cp:coreProperties>
</file>