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21" autoAdjust="0"/>
  </p:normalViewPr>
  <p:slideViewPr>
    <p:cSldViewPr>
      <p:cViewPr varScale="1">
        <p:scale>
          <a:sx n="94" d="100"/>
          <a:sy n="94" d="100"/>
        </p:scale>
        <p:origin x="-39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smtClean="0"/>
              <a:t>Clique para editar o estilo</a:t>
            </a:r>
            <a:endParaRPr lang="pt-PT"/>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smtClean="0"/>
              <a:t>Faça clique para editar o estilo</a:t>
            </a:r>
            <a:endParaRPr lang="pt-PT"/>
          </a:p>
        </p:txBody>
      </p:sp>
      <p:sp>
        <p:nvSpPr>
          <p:cNvPr id="4" name="Marcador de Posição da Data 3"/>
          <p:cNvSpPr>
            <a:spLocks noGrp="1"/>
          </p:cNvSpPr>
          <p:nvPr>
            <p:ph type="dt" sz="half" idx="10"/>
          </p:nvPr>
        </p:nvSpPr>
        <p:spPr/>
        <p:txBody>
          <a:bodyPr/>
          <a:lstStyle/>
          <a:p>
            <a:fld id="{B3002304-9861-43E7-81AC-E092AC94429D}"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245157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idx="1"/>
          </p:nvPr>
        </p:nvSpPr>
        <p:spPr/>
        <p:txBody>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B3002304-9861-43E7-81AC-E092AC94429D}"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3784818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PT" smtClean="0"/>
              <a:t>Clique para editar o estilo</a:t>
            </a:r>
            <a:endParaRPr lang="pt-PT"/>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smtClean="0"/>
              <a:t>Clique para editar os estilos</a:t>
            </a:r>
          </a:p>
        </p:txBody>
      </p:sp>
      <p:sp>
        <p:nvSpPr>
          <p:cNvPr id="4" name="Marcador de Posição da Data 3"/>
          <p:cNvSpPr>
            <a:spLocks noGrp="1"/>
          </p:cNvSpPr>
          <p:nvPr>
            <p:ph type="dt" sz="half" idx="10"/>
          </p:nvPr>
        </p:nvSpPr>
        <p:spPr/>
        <p:txBody>
          <a:bodyPr/>
          <a:lstStyle/>
          <a:p>
            <a:fld id="{B3002304-9861-43E7-81AC-E092AC94429D}"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16745198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e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a Data 4"/>
          <p:cNvSpPr>
            <a:spLocks noGrp="1"/>
          </p:cNvSpPr>
          <p:nvPr>
            <p:ph type="dt" sz="half" idx="10"/>
          </p:nvPr>
        </p:nvSpPr>
        <p:spPr/>
        <p:txBody>
          <a:bodyPr/>
          <a:lstStyle/>
          <a:p>
            <a:fld id="{B3002304-9861-43E7-81AC-E092AC94429D}" type="datetimeFigureOut">
              <a:rPr lang="pt-PT" smtClean="0"/>
              <a:t>17-02-2020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30728640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smtClean="0"/>
              <a:t>Clique para editar o estilo</a:t>
            </a:r>
            <a:endParaRPr lang="pt-PT"/>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smtClean="0"/>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7" name="Marcador de Posição da Data 6"/>
          <p:cNvSpPr>
            <a:spLocks noGrp="1"/>
          </p:cNvSpPr>
          <p:nvPr>
            <p:ph type="dt" sz="half" idx="10"/>
          </p:nvPr>
        </p:nvSpPr>
        <p:spPr/>
        <p:txBody>
          <a:bodyPr/>
          <a:lstStyle/>
          <a:p>
            <a:fld id="{B3002304-9861-43E7-81AC-E092AC94429D}" type="datetimeFigureOut">
              <a:rPr lang="pt-PT" smtClean="0"/>
              <a:t>17-02-2020</a:t>
            </a:fld>
            <a:endParaRPr lang="pt-PT"/>
          </a:p>
        </p:txBody>
      </p:sp>
      <p:sp>
        <p:nvSpPr>
          <p:cNvPr id="8" name="Marcador de Posição do Rodapé 7"/>
          <p:cNvSpPr>
            <a:spLocks noGrp="1"/>
          </p:cNvSpPr>
          <p:nvPr>
            <p:ph type="ftr" sz="quarter" idx="11"/>
          </p:nvPr>
        </p:nvSpPr>
        <p:spPr/>
        <p:txBody>
          <a:bodyPr/>
          <a:lstStyle/>
          <a:p>
            <a:endParaRPr lang="pt-PT"/>
          </a:p>
        </p:txBody>
      </p:sp>
      <p:sp>
        <p:nvSpPr>
          <p:cNvPr id="9" name="Marcador de Posição do Número do Diapositivo 8"/>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3695731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a Data 2"/>
          <p:cNvSpPr>
            <a:spLocks noGrp="1"/>
          </p:cNvSpPr>
          <p:nvPr>
            <p:ph type="dt" sz="half" idx="10"/>
          </p:nvPr>
        </p:nvSpPr>
        <p:spPr/>
        <p:txBody>
          <a:bodyPr/>
          <a:lstStyle/>
          <a:p>
            <a:fld id="{B3002304-9861-43E7-81AC-E092AC94429D}" type="datetimeFigureOut">
              <a:rPr lang="pt-PT" smtClean="0"/>
              <a:t>17-02-2020</a:t>
            </a:fld>
            <a:endParaRPr lang="pt-PT"/>
          </a:p>
        </p:txBody>
      </p:sp>
      <p:sp>
        <p:nvSpPr>
          <p:cNvPr id="4" name="Marcador de Posição do Rodapé 3"/>
          <p:cNvSpPr>
            <a:spLocks noGrp="1"/>
          </p:cNvSpPr>
          <p:nvPr>
            <p:ph type="ftr" sz="quarter" idx="11"/>
          </p:nvPr>
        </p:nvSpPr>
        <p:spPr/>
        <p:txBody>
          <a:bodyPr/>
          <a:lstStyle/>
          <a:p>
            <a:endParaRPr lang="pt-PT"/>
          </a:p>
        </p:txBody>
      </p:sp>
      <p:sp>
        <p:nvSpPr>
          <p:cNvPr id="5" name="Marcador de Posição do Número do Diapositivo 4"/>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28927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B3002304-9861-43E7-81AC-E092AC94429D}" type="datetimeFigureOut">
              <a:rPr lang="pt-PT" smtClean="0"/>
              <a:t>17-02-2020</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2449286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smtClean="0"/>
              <a:t>Clique para editar o estilo</a:t>
            </a:r>
            <a:endParaRPr lang="pt-PT"/>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B3002304-9861-43E7-81AC-E092AC94429D}" type="datetimeFigureOut">
              <a:rPr lang="pt-PT" smtClean="0"/>
              <a:t>17-02-2020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266750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smtClean="0"/>
              <a:t>Clique para editar o estilo</a:t>
            </a:r>
            <a:endParaRPr lang="pt-PT"/>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PT"/>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smtClean="0"/>
              <a:t>Clique para editar os estilos</a:t>
            </a:r>
          </a:p>
        </p:txBody>
      </p:sp>
      <p:sp>
        <p:nvSpPr>
          <p:cNvPr id="5" name="Marcador de Posição da Data 4"/>
          <p:cNvSpPr>
            <a:spLocks noGrp="1"/>
          </p:cNvSpPr>
          <p:nvPr>
            <p:ph type="dt" sz="half" idx="10"/>
          </p:nvPr>
        </p:nvSpPr>
        <p:spPr/>
        <p:txBody>
          <a:bodyPr/>
          <a:lstStyle/>
          <a:p>
            <a:fld id="{B3002304-9861-43E7-81AC-E092AC94429D}" type="datetimeFigureOut">
              <a:rPr lang="pt-PT" smtClean="0"/>
              <a:t>17-02-2020</a:t>
            </a:fld>
            <a:endParaRPr lang="pt-PT"/>
          </a:p>
        </p:txBody>
      </p:sp>
      <p:sp>
        <p:nvSpPr>
          <p:cNvPr id="6" name="Marcador de Posição do Rodapé 5"/>
          <p:cNvSpPr>
            <a:spLocks noGrp="1"/>
          </p:cNvSpPr>
          <p:nvPr>
            <p:ph type="ftr" sz="quarter" idx="11"/>
          </p:nvPr>
        </p:nvSpPr>
        <p:spPr/>
        <p:txBody>
          <a:bodyPr/>
          <a:lstStyle/>
          <a:p>
            <a:endParaRPr lang="pt-PT"/>
          </a:p>
        </p:txBody>
      </p:sp>
      <p:sp>
        <p:nvSpPr>
          <p:cNvPr id="7" name="Marcador de Posição do Número do Diapositivo 6"/>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712867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mtClean="0"/>
              <a:t>Clique para editar o estilo</a:t>
            </a:r>
            <a:endParaRPr lang="pt-PT"/>
          </a:p>
        </p:txBody>
      </p:sp>
      <p:sp>
        <p:nvSpPr>
          <p:cNvPr id="3" name="Marcador de Posição de Texto Vertical 2"/>
          <p:cNvSpPr>
            <a:spLocks noGrp="1"/>
          </p:cNvSpPr>
          <p:nvPr>
            <p:ph type="body" orient="vert" idx="1"/>
          </p:nvPr>
        </p:nvSpPr>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B3002304-9861-43E7-81AC-E092AC94429D}"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3634283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PT" smtClean="0"/>
              <a:t>Clique para editar o estilo</a:t>
            </a:r>
            <a:endParaRPr lang="pt-PT"/>
          </a:p>
        </p:txBody>
      </p:sp>
      <p:sp>
        <p:nvSpPr>
          <p:cNvPr id="3" name="Marcador de Posição de Texto Vertical 2"/>
          <p:cNvSpPr>
            <a:spLocks noGrp="1"/>
          </p:cNvSpPr>
          <p:nvPr>
            <p:ph type="body" orient="vert" idx="1"/>
          </p:nvPr>
        </p:nvSpPr>
        <p:spPr>
          <a:xfrm>
            <a:off x="457200" y="274638"/>
            <a:ext cx="6019800" cy="5851525"/>
          </a:xfrm>
        </p:spPr>
        <p:txBody>
          <a:bodyPr vert="eaVert"/>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10"/>
          </p:nvPr>
        </p:nvSpPr>
        <p:spPr/>
        <p:txBody>
          <a:bodyPr/>
          <a:lstStyle/>
          <a:p>
            <a:fld id="{B3002304-9861-43E7-81AC-E092AC94429D}" type="datetimeFigureOut">
              <a:rPr lang="pt-PT" smtClean="0"/>
              <a:t>17-02-2020</a:t>
            </a:fld>
            <a:endParaRPr lang="pt-PT"/>
          </a:p>
        </p:txBody>
      </p:sp>
      <p:sp>
        <p:nvSpPr>
          <p:cNvPr id="5" name="Marcador de Posição do Rodapé 4"/>
          <p:cNvSpPr>
            <a:spLocks noGrp="1"/>
          </p:cNvSpPr>
          <p:nvPr>
            <p:ph type="ftr" sz="quarter" idx="11"/>
          </p:nvPr>
        </p:nvSpPr>
        <p:spPr/>
        <p:txBody>
          <a:bodyPr/>
          <a:lstStyle/>
          <a:p>
            <a:endParaRPr lang="pt-PT"/>
          </a:p>
        </p:txBody>
      </p:sp>
      <p:sp>
        <p:nvSpPr>
          <p:cNvPr id="6" name="Marcador de Posição do Número do Diapositivo 5"/>
          <p:cNvSpPr>
            <a:spLocks noGrp="1"/>
          </p:cNvSpPr>
          <p:nvPr>
            <p:ph type="sldNum" sz="quarter" idx="12"/>
          </p:nvPr>
        </p:nvSpPr>
        <p:spPr/>
        <p:txBody>
          <a:bodyPr/>
          <a:lstStyle/>
          <a:p>
            <a:fld id="{F831590B-4B56-460B-A61A-D95173C17F87}" type="slidenum">
              <a:rPr lang="pt-PT" smtClean="0"/>
              <a:t>‹nº›</a:t>
            </a:fld>
            <a:endParaRPr lang="pt-PT"/>
          </a:p>
        </p:txBody>
      </p:sp>
    </p:spTree>
    <p:extLst>
      <p:ext uri="{BB962C8B-B14F-4D97-AF65-F5344CB8AC3E}">
        <p14:creationId xmlns:p14="http://schemas.microsoft.com/office/powerpoint/2010/main" val="2099045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PT" smtClean="0"/>
              <a:t>Clique para editar o estilo</a:t>
            </a:r>
            <a:endParaRPr lang="pt-PT"/>
          </a:p>
        </p:txBody>
      </p:sp>
      <p:sp>
        <p:nvSpPr>
          <p:cNvPr id="3" name="Marcador de Posição do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PT" smtClean="0"/>
              <a:t>Clique para editar os estilos</a:t>
            </a:r>
          </a:p>
          <a:p>
            <a:pPr lvl="1"/>
            <a:r>
              <a:rPr lang="pt-PT" smtClean="0"/>
              <a:t>Segundo nível</a:t>
            </a:r>
          </a:p>
          <a:p>
            <a:pPr lvl="2"/>
            <a:r>
              <a:rPr lang="pt-PT" smtClean="0"/>
              <a:t>Terceiro nível</a:t>
            </a:r>
          </a:p>
          <a:p>
            <a:pPr lvl="3"/>
            <a:r>
              <a:rPr lang="pt-PT" smtClean="0"/>
              <a:t>Quarto nível</a:t>
            </a:r>
          </a:p>
          <a:p>
            <a:pPr lvl="4"/>
            <a:r>
              <a:rPr lang="pt-PT" smtClean="0"/>
              <a:t>Quinto nível</a:t>
            </a:r>
            <a:endParaRPr lang="pt-PT"/>
          </a:p>
        </p:txBody>
      </p:sp>
      <p:sp>
        <p:nvSpPr>
          <p:cNvPr id="4" name="Marcador de Posição d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002304-9861-43E7-81AC-E092AC94429D}" type="datetimeFigureOut">
              <a:rPr lang="pt-PT" smtClean="0"/>
              <a:t>17-02-2020</a:t>
            </a:fld>
            <a:endParaRPr lang="pt-PT"/>
          </a:p>
        </p:txBody>
      </p:sp>
      <p:sp>
        <p:nvSpPr>
          <p:cNvPr id="5" name="Marcador de Posição do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PT"/>
          </a:p>
        </p:txBody>
      </p:sp>
      <p:sp>
        <p:nvSpPr>
          <p:cNvPr id="6" name="Marcador de Posição do Número do Diapositivo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31590B-4B56-460B-A61A-D95173C17F87}" type="slidenum">
              <a:rPr lang="pt-PT" smtClean="0"/>
              <a:t>‹nº›</a:t>
            </a:fld>
            <a:endParaRPr lang="pt-PT"/>
          </a:p>
        </p:txBody>
      </p:sp>
    </p:spTree>
    <p:extLst>
      <p:ext uri="{BB962C8B-B14F-4D97-AF65-F5344CB8AC3E}">
        <p14:creationId xmlns:p14="http://schemas.microsoft.com/office/powerpoint/2010/main" val="1398190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0" y="776"/>
            <a:ext cx="4896544" cy="707886"/>
          </a:xfrm>
          <a:prstGeom prst="rect">
            <a:avLst/>
          </a:prstGeom>
          <a:noFill/>
        </p:spPr>
        <p:txBody>
          <a:bodyPr wrap="square" rtlCol="0">
            <a:spAutoFit/>
          </a:bodyPr>
          <a:lstStyle/>
          <a:p>
            <a:r>
              <a:rPr lang="pt-PT" sz="4000" dirty="0" smtClean="0">
                <a:solidFill>
                  <a:srgbClr val="FF0000"/>
                </a:solidFill>
                <a:latin typeface="Bauhaus 93" panose="04030905020B02020C02" pitchFamily="82" charset="0"/>
              </a:rPr>
              <a:t>O que é o cancro?</a:t>
            </a:r>
            <a:endParaRPr lang="pt-PT" sz="4000" dirty="0">
              <a:solidFill>
                <a:srgbClr val="FF0000"/>
              </a:solidFill>
              <a:latin typeface="Bauhaus 93" panose="04030905020B02020C02" pitchFamily="82" charset="0"/>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5321424"/>
            <a:ext cx="1524000"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67760"/>
            <a:ext cx="7905750" cy="4429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2925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2420888"/>
            <a:ext cx="3891632"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ixaDeTexto 4"/>
          <p:cNvSpPr txBox="1"/>
          <p:nvPr/>
        </p:nvSpPr>
        <p:spPr>
          <a:xfrm>
            <a:off x="1691680" y="908720"/>
            <a:ext cx="5904656" cy="646331"/>
          </a:xfrm>
          <a:prstGeom prst="rect">
            <a:avLst/>
          </a:prstGeom>
          <a:noFill/>
        </p:spPr>
        <p:txBody>
          <a:bodyPr wrap="square" rtlCol="0">
            <a:spAutoFit/>
          </a:bodyPr>
          <a:lstStyle/>
          <a:p>
            <a:r>
              <a:rPr lang="pt-PT" sz="3600" dirty="0" smtClean="0"/>
              <a:t>O que é cancro ?</a:t>
            </a:r>
            <a:endParaRPr lang="pt-PT" sz="3600" dirty="0"/>
          </a:p>
        </p:txBody>
      </p:sp>
      <p:sp>
        <p:nvSpPr>
          <p:cNvPr id="6" name="CaixaDeTexto 5"/>
          <p:cNvSpPr txBox="1"/>
          <p:nvPr/>
        </p:nvSpPr>
        <p:spPr>
          <a:xfrm>
            <a:off x="4644008" y="1555051"/>
            <a:ext cx="4104456" cy="5047536"/>
          </a:xfrm>
          <a:prstGeom prst="rect">
            <a:avLst/>
          </a:prstGeom>
          <a:noFill/>
        </p:spPr>
        <p:txBody>
          <a:bodyPr wrap="square" rtlCol="0">
            <a:spAutoFit/>
          </a:bodyPr>
          <a:lstStyle/>
          <a:p>
            <a:r>
              <a:rPr lang="pt-PT" sz="1400" dirty="0"/>
              <a:t>O cancro é uma doença na qual as células do nosso organismo, por terem sofrido mutações no seu DNA, se dividem sem controlo e adquirem propriedades durante esse processo de divisão descontrolada de invadir outros tecidos e de não morrer. As células de cancro têm a capacidade de se espalharem pelo organismo usando os sistemas circulatório e linfático, dando origem a metástases.</a:t>
            </a:r>
          </a:p>
          <a:p>
            <a:r>
              <a:rPr lang="pt-PT" sz="1400" dirty="0"/>
              <a:t> </a:t>
            </a:r>
          </a:p>
          <a:p>
            <a:r>
              <a:rPr lang="pt-PT" sz="1400" dirty="0"/>
              <a:t>O cancro não é uma doença mas inúmeras. A maioria dos cancros tem o nome das células que lhe dão origem. Por exemplo, se as células que lhe deram origem são da mama, o cancro diz-se "cancro da mama". Caso estas células de cancro da mama se espalhem no organismo à distância, formando metástases por exemplo no pulmão, as células aí localizadas que iremos encontrar são células de cancro da mama e não de cancro do pulmão. Estas metástases no pulmão serão tratadas como cancro da mama e não como cancro do pulmão, como seria o caso se o cancro tivesse tido origem em células do pulmão.</a:t>
            </a:r>
          </a:p>
          <a:p>
            <a:endParaRPr lang="pt-PT" sz="1400" dirty="0"/>
          </a:p>
        </p:txBody>
      </p:sp>
    </p:spTree>
    <p:extLst>
      <p:ext uri="{BB962C8B-B14F-4D97-AF65-F5344CB8AC3E}">
        <p14:creationId xmlns:p14="http://schemas.microsoft.com/office/powerpoint/2010/main" val="11143024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m para imagens de saud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flipV="1">
            <a:off x="5237312" y="2636912"/>
            <a:ext cx="3888432" cy="2177636"/>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p:cNvSpPr txBox="1"/>
          <p:nvPr/>
        </p:nvSpPr>
        <p:spPr>
          <a:xfrm>
            <a:off x="179512" y="836712"/>
            <a:ext cx="4968552" cy="5432256"/>
          </a:xfrm>
          <a:prstGeom prst="rect">
            <a:avLst/>
          </a:prstGeom>
          <a:noFill/>
        </p:spPr>
        <p:txBody>
          <a:bodyPr wrap="square" rtlCol="0">
            <a:spAutoFit/>
          </a:bodyPr>
          <a:lstStyle/>
          <a:p>
            <a:r>
              <a:rPr lang="pt-PT" sz="1400" dirty="0"/>
              <a:t>Grande parte dos cancros têm origem em células epiteliais e chamam-se carcinomas. O epitélio mais evidente é a pele, os outros são as camadas de revestimento, como seja do tubo digestivo ou dos aparelhos respiratório e </a:t>
            </a:r>
            <a:r>
              <a:rPr lang="pt-PT" sz="1400" dirty="0" err="1"/>
              <a:t>genitourinário</a:t>
            </a:r>
            <a:r>
              <a:rPr lang="pt-PT" sz="1400" dirty="0"/>
              <a:t>.</a:t>
            </a:r>
          </a:p>
          <a:p>
            <a:r>
              <a:rPr lang="pt-PT" sz="1400" dirty="0"/>
              <a:t> </a:t>
            </a:r>
          </a:p>
          <a:p>
            <a:r>
              <a:rPr lang="pt-PT" sz="1400" dirty="0"/>
              <a:t>Depois, temos os cancros das células do sangue, cancros hematológicos tratados por hematologistas, que podem ser leucemias, linfomas ou mielomas. São na grande maioria das vezes cancros com origem nos glóbulos brancos.</a:t>
            </a:r>
          </a:p>
          <a:p>
            <a:r>
              <a:rPr lang="pt-PT" sz="1400" dirty="0"/>
              <a:t> </a:t>
            </a:r>
          </a:p>
          <a:p>
            <a:r>
              <a:rPr lang="pt-PT" sz="1400" dirty="0"/>
              <a:t>Existem ainda os sarcomas, que têm origem nos tecidos de suporte como o osso, cartilagem, gordura, musculo, vasos ou outros tecidos conjuntivos, os chamados tecidos de suporte.</a:t>
            </a:r>
          </a:p>
          <a:p>
            <a:r>
              <a:rPr lang="pt-PT" sz="1400" dirty="0"/>
              <a:t> </a:t>
            </a:r>
          </a:p>
          <a:p>
            <a:r>
              <a:rPr lang="pt-PT" sz="1400" dirty="0"/>
              <a:t>Os melanomas têm origem em células da pele chamadas melanócitos.</a:t>
            </a:r>
          </a:p>
          <a:p>
            <a:r>
              <a:rPr lang="pt-PT" sz="1400" dirty="0"/>
              <a:t> </a:t>
            </a:r>
          </a:p>
          <a:p>
            <a:r>
              <a:rPr lang="pt-PT" sz="1400" dirty="0"/>
              <a:t>Há ainda tumores do sistema nervoso central, do cérebro e espinal medula, como é o caso por exemplo dos glioblastomas.</a:t>
            </a:r>
          </a:p>
          <a:p>
            <a:r>
              <a:rPr lang="pt-PT" sz="1400" dirty="0"/>
              <a:t> </a:t>
            </a:r>
          </a:p>
          <a:p>
            <a:r>
              <a:rPr lang="pt-PT" sz="1400" dirty="0"/>
              <a:t>O cancro não é uma doença contagiosa. Embora existam cancros com origem em </a:t>
            </a:r>
            <a:r>
              <a:rPr lang="pt-PT" sz="1400" dirty="0" err="1"/>
              <a:t>infeções</a:t>
            </a:r>
            <a:r>
              <a:rPr lang="pt-PT" sz="1400" dirty="0"/>
              <a:t> de certos vírus ou bactérias, não é possível "apanhar" cancro de outra pessoa.</a:t>
            </a:r>
          </a:p>
          <a:p>
            <a:r>
              <a:rPr lang="pt-PT" sz="1400" dirty="0"/>
              <a:t> </a:t>
            </a:r>
          </a:p>
          <a:p>
            <a:endParaRPr lang="pt-PT" sz="1050" dirty="0"/>
          </a:p>
        </p:txBody>
      </p:sp>
    </p:spTree>
    <p:extLst>
      <p:ext uri="{BB962C8B-B14F-4D97-AF65-F5344CB8AC3E}">
        <p14:creationId xmlns:p14="http://schemas.microsoft.com/office/powerpoint/2010/main" val="20870743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3400" y="1704975"/>
            <a:ext cx="3429000"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ixaDeTexto 3"/>
          <p:cNvSpPr txBox="1"/>
          <p:nvPr/>
        </p:nvSpPr>
        <p:spPr>
          <a:xfrm>
            <a:off x="539552" y="1268759"/>
            <a:ext cx="5153848" cy="4832092"/>
          </a:xfrm>
          <a:prstGeom prst="rect">
            <a:avLst/>
          </a:prstGeom>
          <a:noFill/>
        </p:spPr>
        <p:txBody>
          <a:bodyPr wrap="square" rtlCol="0">
            <a:spAutoFit/>
          </a:bodyPr>
          <a:lstStyle/>
          <a:p>
            <a:r>
              <a:rPr lang="pt-PT" sz="1400" b="1" dirty="0"/>
              <a:t>Quais as origens do cancro?</a:t>
            </a:r>
          </a:p>
          <a:p>
            <a:r>
              <a:rPr lang="pt-PT" sz="1400" dirty="0"/>
              <a:t>Todos os cancros têm origem em células. O cancro é uma doença da forma como as células crescem, se multiplicam e se respeitam territorialmente umas às outras.</a:t>
            </a:r>
          </a:p>
          <a:p>
            <a:r>
              <a:rPr lang="pt-PT" sz="1400" dirty="0"/>
              <a:t> </a:t>
            </a:r>
          </a:p>
          <a:p>
            <a:r>
              <a:rPr lang="pt-PT" sz="1400" dirty="0"/>
              <a:t>A célula é a unidade básica da vida. Para compreendermos o cancro é necessário percebermos os que acontece às células normais quando se transformam em células de cancro.</a:t>
            </a:r>
          </a:p>
          <a:p>
            <a:r>
              <a:rPr lang="pt-PT" sz="1400" dirty="0"/>
              <a:t> </a:t>
            </a:r>
          </a:p>
          <a:p>
            <a:r>
              <a:rPr lang="pt-PT" sz="1400" dirty="0"/>
              <a:t>O nosso corpo tem inúmeros tipos de células, a maioria das quais é ciclicamente substituída por células novas à medida que chegam ao fim do seu ciclo de vida. Posto de outra forma, quando as células ficam velhas ou defeituosas são substituídas por células à medida que são necessárias para manter o corpo saudável.</a:t>
            </a:r>
          </a:p>
          <a:p>
            <a:r>
              <a:rPr lang="pt-PT" sz="1400" dirty="0"/>
              <a:t> </a:t>
            </a:r>
          </a:p>
          <a:p>
            <a:r>
              <a:rPr lang="pt-PT" sz="1400" dirty="0"/>
              <a:t>Por vezes, este processo finamente orquestrado corre mal. O material genético da célula, o DNA, fica lesado ou alterado, com mutações que </a:t>
            </a:r>
            <a:r>
              <a:rPr lang="pt-PT" sz="1400" dirty="0" err="1"/>
              <a:t>afetam</a:t>
            </a:r>
            <a:r>
              <a:rPr lang="pt-PT" sz="1400" dirty="0"/>
              <a:t> o crescimento, a divisão e a morte celular. Assim, por um lado há células que crescem e se dividem descontroladamente e, por outro, há células que deveriam morrer e não o fazem.</a:t>
            </a:r>
          </a:p>
          <a:p>
            <a:endParaRPr lang="pt-PT" sz="1400" dirty="0"/>
          </a:p>
        </p:txBody>
      </p:sp>
    </p:spTree>
    <p:extLst>
      <p:ext uri="{BB962C8B-B14F-4D97-AF65-F5344CB8AC3E}">
        <p14:creationId xmlns:p14="http://schemas.microsoft.com/office/powerpoint/2010/main" val="2618342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8588"/>
            <a:ext cx="8534400" cy="660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19102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0" y="836712"/>
            <a:ext cx="9144000" cy="4862870"/>
          </a:xfrm>
          <a:prstGeom prst="rect">
            <a:avLst/>
          </a:prstGeom>
          <a:noFill/>
        </p:spPr>
        <p:txBody>
          <a:bodyPr wrap="square" rtlCol="0">
            <a:spAutoFit/>
          </a:bodyPr>
          <a:lstStyle/>
          <a:p>
            <a:r>
              <a:rPr lang="pt-PT" sz="1600" dirty="0"/>
              <a:t>As células doentes não morrem quando devem e continuam a formar-se quando o corpo já não precisa delas, acumulando-se em massas que não funcionam. A esta massa de células doentes, damos o nome de tumor. No entanto, é necessário não confundir tumor com cancro. Tumor é um termo que corresponde a qualquer massa anormal, de que são exemplos alguns cancros (</a:t>
            </a:r>
            <a:r>
              <a:rPr lang="pt-PT" sz="1600" dirty="0" err="1"/>
              <a:t>ex</a:t>
            </a:r>
            <a:r>
              <a:rPr lang="pt-PT" sz="1600" dirty="0"/>
              <a:t>: cancro da mama) e outras que nada têm a ver com cancro (</a:t>
            </a:r>
            <a:r>
              <a:rPr lang="pt-PT" sz="1600" dirty="0" err="1"/>
              <a:t>ex</a:t>
            </a:r>
            <a:r>
              <a:rPr lang="pt-PT" sz="1600" dirty="0"/>
              <a:t>: verruga, quisto sebáceo).</a:t>
            </a:r>
          </a:p>
          <a:p>
            <a:r>
              <a:rPr lang="pt-PT" sz="1600" dirty="0"/>
              <a:t> </a:t>
            </a:r>
          </a:p>
          <a:p>
            <a:r>
              <a:rPr lang="pt-PT" sz="1600" dirty="0"/>
              <a:t>Os tumores malignos são cancro, podem crescer sem respeitar os tecidos circundantes - invadir - e podem-se espalhar pelos órgãos à distância - </a:t>
            </a:r>
            <a:r>
              <a:rPr lang="pt-PT" sz="1600" dirty="0" err="1"/>
              <a:t>metastizar</a:t>
            </a:r>
            <a:r>
              <a:rPr lang="pt-PT" sz="1600" dirty="0"/>
              <a:t>. </a:t>
            </a:r>
          </a:p>
          <a:p>
            <a:r>
              <a:rPr lang="pt-PT" sz="1600" dirty="0"/>
              <a:t>Há também cancros que não formam tumores, nomeadamente os cancros hematológicos, como é o caso das leucemias, em que as células de cancro circulam pelo organismo.</a:t>
            </a:r>
          </a:p>
          <a:p>
            <a:r>
              <a:rPr lang="pt-PT" sz="1600" dirty="0"/>
              <a:t> </a:t>
            </a:r>
          </a:p>
          <a:p>
            <a:r>
              <a:rPr lang="pt-PT" sz="1600" dirty="0"/>
              <a:t>Está estimado que um terço dos humanos vai ter um cancro até ao fim da vida. A razão principal para este facto é o aumento da longevidade da população, sendo a idade, assim, o principal </a:t>
            </a:r>
            <a:r>
              <a:rPr lang="pt-PT" sz="1600" dirty="0" err="1"/>
              <a:t>fator</a:t>
            </a:r>
            <a:r>
              <a:rPr lang="pt-PT" sz="1600" dirty="0"/>
              <a:t> de risco. A incidência do cancro está a aumentar e daqui a 10 anos metade de nós teremos tido cancro. A medicina, nomeadamente a cirurgia, é eficaz a tratar as formas precoces de cancro e só um quarto dos doentes de cancro morrem. Por isto, vamos ter um grande número de sobreviventes de cancro.</a:t>
            </a:r>
          </a:p>
          <a:p>
            <a:r>
              <a:rPr lang="pt-PT" sz="1600" dirty="0"/>
              <a:t>O diagnóstico precoce é, assim, fundamental o que, aliado aos tratamentos cada vez mais eficazes, permite maiores taxas de cura a par da qualidade de vida necessária para conviver com a doença.</a:t>
            </a:r>
          </a:p>
          <a:p>
            <a:endParaRPr lang="pt-PT" sz="1600" dirty="0"/>
          </a:p>
        </p:txBody>
      </p:sp>
    </p:spTree>
    <p:extLst>
      <p:ext uri="{BB962C8B-B14F-4D97-AF65-F5344CB8AC3E}">
        <p14:creationId xmlns:p14="http://schemas.microsoft.com/office/powerpoint/2010/main" val="21295630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1250" y="1614487"/>
            <a:ext cx="4095750" cy="362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aixaDeTexto 6"/>
          <p:cNvSpPr txBox="1"/>
          <p:nvPr/>
        </p:nvSpPr>
        <p:spPr>
          <a:xfrm>
            <a:off x="467544" y="1052736"/>
            <a:ext cx="4392488" cy="5478423"/>
          </a:xfrm>
          <a:prstGeom prst="rect">
            <a:avLst/>
          </a:prstGeom>
          <a:noFill/>
        </p:spPr>
        <p:txBody>
          <a:bodyPr wrap="square" rtlCol="0">
            <a:spAutoFit/>
          </a:bodyPr>
          <a:lstStyle/>
          <a:p>
            <a:r>
              <a:rPr lang="pt-PT" sz="1400" b="1" dirty="0"/>
              <a:t>O que é a carcinogénese?</a:t>
            </a:r>
          </a:p>
          <a:p>
            <a:r>
              <a:rPr lang="pt-PT" sz="1400" dirty="0"/>
              <a:t>A carcinogénese é o processo pelo qual uma célula normal se transforma numa célula de cancro. Este processo não se dá de um momento para o outro, mas segundo uma série de passos que se vão dando para que uma célula passe de normal a uma célula de cancro. Uma célula é a unidade funcional mais pequena do nosso organismo. Conjuntos de células semelhantes formam os tecidos, que por sua vez formam os órgãos. Cada célula tem genes que guiam a forma como o esse tecido, o órgão onde o tecido está e o organismo cresce, se desenvolve e se repara.</a:t>
            </a:r>
          </a:p>
          <a:p>
            <a:r>
              <a:rPr lang="pt-PT" sz="1400" dirty="0"/>
              <a:t> </a:t>
            </a:r>
          </a:p>
          <a:p>
            <a:r>
              <a:rPr lang="pt-PT" sz="1400" dirty="0"/>
              <a:t>Há numerosos genes envolvidos em processos celulares: crescimento, desenvolvimento, diferenciação (a capacidade de uma célula ser célula do osso do olho ou da pele), reparação, sobrevivência, morte e divisão. São estes os genes que sofrem alterações (mutações) durante a carcinogénese, dando origem ao cancro. Essas mutações fazem com que os guardiões da normalidade da célula se alterem. O que acontece é que as células não morrem quando estão assim lesadas com as mutações no seu DNA, e, por outro lado, mais células são produzidas quando o corpo não precisa delas.</a:t>
            </a:r>
          </a:p>
          <a:p>
            <a:endParaRPr lang="pt-PT" sz="1400" dirty="0"/>
          </a:p>
        </p:txBody>
      </p:sp>
    </p:spTree>
    <p:extLst>
      <p:ext uri="{BB962C8B-B14F-4D97-AF65-F5344CB8AC3E}">
        <p14:creationId xmlns:p14="http://schemas.microsoft.com/office/powerpoint/2010/main" val="30285945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p:cNvSpPr txBox="1"/>
          <p:nvPr/>
        </p:nvSpPr>
        <p:spPr>
          <a:xfrm>
            <a:off x="1331640" y="692696"/>
            <a:ext cx="6192688" cy="3416320"/>
          </a:xfrm>
          <a:prstGeom prst="rect">
            <a:avLst/>
          </a:prstGeom>
          <a:noFill/>
        </p:spPr>
        <p:txBody>
          <a:bodyPr wrap="square" rtlCol="0">
            <a:spAutoFit/>
          </a:bodyPr>
          <a:lstStyle/>
          <a:p>
            <a:r>
              <a:rPr lang="pt-PT" dirty="0"/>
              <a:t>O aparecimento de cancro pressupõe esta dualidade: células que não morrem e que proliferam a mais. Esta acumulação de células que não são precisas, que são diferentes e que se acumulam de forma desorganizada forma uma massa de células a que chamamos tumor.</a:t>
            </a:r>
          </a:p>
          <a:p>
            <a:r>
              <a:rPr lang="pt-PT" dirty="0"/>
              <a:t> </a:t>
            </a:r>
          </a:p>
          <a:p>
            <a:r>
              <a:rPr lang="pt-PT" dirty="0"/>
              <a:t>O nosso organismo é muito eficaz a lidar com as células que possuem erros genéticos, reparando ou eliminando essas células mas, ao longo dos anos, vai perdendo essa capacidade e por isso o cancro surge em idades mais avançadas, geralmente na sexta década de vida.</a:t>
            </a:r>
          </a:p>
          <a:p>
            <a:endParaRPr lang="pt-PT" dirty="0"/>
          </a:p>
        </p:txBody>
      </p:sp>
    </p:spTree>
    <p:extLst>
      <p:ext uri="{BB962C8B-B14F-4D97-AF65-F5344CB8AC3E}">
        <p14:creationId xmlns:p14="http://schemas.microsoft.com/office/powerpoint/2010/main" val="251990133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TotalTime>
  <Words>309</Words>
  <Application>Microsoft Office PowerPoint</Application>
  <PresentationFormat>Apresentação no Ecrã (4:3)</PresentationFormat>
  <Paragraphs>39</Paragraphs>
  <Slides>8</Slides>
  <Notes>0</Notes>
  <HiddenSlides>0</HiddenSlides>
  <MMClips>0</MMClips>
  <ScaleCrop>false</ScaleCrop>
  <HeadingPairs>
    <vt:vector size="4" baseType="variant">
      <vt:variant>
        <vt:lpstr>Tema</vt:lpstr>
      </vt:variant>
      <vt:variant>
        <vt:i4>1</vt:i4>
      </vt:variant>
      <vt:variant>
        <vt:lpstr>Títulos dos diapositivos</vt:lpstr>
      </vt:variant>
      <vt:variant>
        <vt:i4>8</vt:i4>
      </vt:variant>
    </vt:vector>
  </HeadingPairs>
  <TitlesOfParts>
    <vt:vector size="9" baseType="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 E. - GEPE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Utilizador</dc:creator>
  <cp:lastModifiedBy>Utilizador</cp:lastModifiedBy>
  <cp:revision>3</cp:revision>
  <dcterms:created xsi:type="dcterms:W3CDTF">2020-02-17T15:24:14Z</dcterms:created>
  <dcterms:modified xsi:type="dcterms:W3CDTF">2020-02-17T15:50:03Z</dcterms:modified>
</cp:coreProperties>
</file>